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90" r:id="rId4"/>
    <p:sldId id="289" r:id="rId5"/>
    <p:sldId id="292" r:id="rId6"/>
    <p:sldId id="282" r:id="rId7"/>
    <p:sldId id="285" r:id="rId8"/>
    <p:sldId id="257" r:id="rId9"/>
    <p:sldId id="261" r:id="rId10"/>
    <p:sldId id="263" r:id="rId11"/>
    <p:sldId id="896" r:id="rId12"/>
    <p:sldId id="294" r:id="rId13"/>
    <p:sldId id="895" r:id="rId14"/>
    <p:sldId id="293" r:id="rId15"/>
    <p:sldId id="287" r:id="rId16"/>
    <p:sldId id="280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C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3" autoAdjust="0"/>
    <p:restoredTop sz="84308" autoAdjust="0"/>
  </p:normalViewPr>
  <p:slideViewPr>
    <p:cSldViewPr snapToGrid="0">
      <p:cViewPr varScale="1">
        <p:scale>
          <a:sx n="89" d="100"/>
          <a:sy n="89" d="100"/>
        </p:scale>
        <p:origin x="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47996-3D48-460B-844E-D22F348994AB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46EED-314F-44B3-9100-E9CC9EBAA8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126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B7F79-346C-A044-925E-94E0C2F167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2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-1,2 </a:t>
            </a:r>
            <a:r>
              <a:rPr lang="es-ES" dirty="0" err="1"/>
              <a:t>billions</a:t>
            </a:r>
            <a:r>
              <a:rPr lang="es-ES" dirty="0"/>
              <a:t> vehicles on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planet</a:t>
            </a:r>
            <a:r>
              <a:rPr lang="es-ES" dirty="0"/>
              <a:t>, </a:t>
            </a:r>
            <a:r>
              <a:rPr lang="es-ES" dirty="0" err="1"/>
              <a:t>expectation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double</a:t>
            </a:r>
            <a:r>
              <a:rPr lang="es-ES" dirty="0"/>
              <a:t> by </a:t>
            </a:r>
            <a:r>
              <a:rPr lang="es-ES" dirty="0" err="1"/>
              <a:t>the</a:t>
            </a:r>
            <a:r>
              <a:rPr lang="es-ES" dirty="0"/>
              <a:t> end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century</a:t>
            </a:r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transport</a:t>
            </a:r>
            <a:r>
              <a:rPr lang="es-ES" dirty="0"/>
              <a:t> </a:t>
            </a:r>
            <a:r>
              <a:rPr lang="es-ES" dirty="0" err="1"/>
              <a:t>contributes</a:t>
            </a:r>
            <a:r>
              <a:rPr lang="es-ES" dirty="0"/>
              <a:t> up to 16,2% </a:t>
            </a:r>
            <a:r>
              <a:rPr lang="es-ES" dirty="0" err="1"/>
              <a:t>of</a:t>
            </a:r>
            <a:r>
              <a:rPr lang="es-ES" dirty="0"/>
              <a:t> global GHG, </a:t>
            </a:r>
            <a:r>
              <a:rPr lang="es-ES" dirty="0" err="1"/>
              <a:t>road</a:t>
            </a:r>
            <a:r>
              <a:rPr lang="es-ES" dirty="0"/>
              <a:t> </a:t>
            </a:r>
            <a:r>
              <a:rPr lang="es-ES" dirty="0" err="1"/>
              <a:t>transport</a:t>
            </a:r>
            <a:r>
              <a:rPr lang="es-ES" dirty="0"/>
              <a:t> </a:t>
            </a:r>
            <a:r>
              <a:rPr lang="es-ES" dirty="0" err="1"/>
              <a:t>alone</a:t>
            </a:r>
            <a:r>
              <a:rPr lang="es-ES" dirty="0"/>
              <a:t> 11,9%</a:t>
            </a:r>
          </a:p>
          <a:p>
            <a:r>
              <a:rPr lang="es-ES" dirty="0"/>
              <a:t>-</a:t>
            </a:r>
            <a:r>
              <a:rPr lang="es-ES" dirty="0" err="1"/>
              <a:t>transport</a:t>
            </a:r>
            <a:r>
              <a:rPr lang="es-ES" dirty="0"/>
              <a:t> </a:t>
            </a:r>
            <a:r>
              <a:rPr lang="es-ES" dirty="0" err="1"/>
              <a:t>therefore</a:t>
            </a:r>
            <a:r>
              <a:rPr lang="es-ES" dirty="0"/>
              <a:t> a </a:t>
            </a:r>
            <a:r>
              <a:rPr lang="es-ES" dirty="0" err="1"/>
              <a:t>massive</a:t>
            </a:r>
            <a:r>
              <a:rPr lang="es-ES" dirty="0"/>
              <a:t> </a:t>
            </a:r>
            <a:r>
              <a:rPr lang="es-ES" dirty="0" err="1"/>
              <a:t>leverage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action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6EED-314F-44B3-9100-E9CC9EBAA8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8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-</a:t>
            </a:r>
            <a:r>
              <a:rPr lang="es-ES" dirty="0" err="1"/>
              <a:t>Peak</a:t>
            </a:r>
            <a:r>
              <a:rPr lang="es-ES" dirty="0"/>
              <a:t> </a:t>
            </a:r>
            <a:r>
              <a:rPr lang="es-ES" dirty="0" err="1"/>
              <a:t>oil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passed</a:t>
            </a:r>
            <a:r>
              <a:rPr lang="es-ES" dirty="0"/>
              <a:t>: </a:t>
            </a:r>
            <a:r>
              <a:rPr lang="es-ES" dirty="0" err="1"/>
              <a:t>production</a:t>
            </a:r>
            <a:r>
              <a:rPr lang="es-ES" dirty="0"/>
              <a:t> </a:t>
            </a:r>
            <a:r>
              <a:rPr lang="es-ES" dirty="0" err="1"/>
              <a:t>projection</a:t>
            </a:r>
            <a:r>
              <a:rPr lang="es-ES" dirty="0"/>
              <a:t> are </a:t>
            </a:r>
            <a:r>
              <a:rPr lang="es-ES" dirty="0" err="1"/>
              <a:t>decreasing</a:t>
            </a:r>
            <a:endParaRPr lang="es-ES" dirty="0"/>
          </a:p>
          <a:p>
            <a:r>
              <a:rPr lang="es-ES" dirty="0"/>
              <a:t>-That </a:t>
            </a:r>
            <a:r>
              <a:rPr lang="es-ES" dirty="0" err="1"/>
              <a:t>will</a:t>
            </a:r>
            <a:r>
              <a:rPr lang="es-ES" dirty="0"/>
              <a:t> </a:t>
            </a:r>
            <a:r>
              <a:rPr lang="es-ES" dirty="0" err="1"/>
              <a:t>imply</a:t>
            </a:r>
            <a:r>
              <a:rPr lang="es-ES" dirty="0"/>
              <a:t> </a:t>
            </a:r>
            <a:r>
              <a:rPr lang="es-ES" dirty="0" err="1"/>
              <a:t>reduction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availability and </a:t>
            </a:r>
            <a:r>
              <a:rPr lang="es-ES" dirty="0" err="1"/>
              <a:t>increase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Price</a:t>
            </a:r>
          </a:p>
          <a:p>
            <a:endParaRPr lang="es-ES" dirty="0"/>
          </a:p>
          <a:p>
            <a:r>
              <a:rPr lang="es-ES" dirty="0"/>
              <a:t>-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lebanese</a:t>
            </a:r>
            <a:r>
              <a:rPr lang="es-ES" dirty="0"/>
              <a:t> </a:t>
            </a:r>
            <a:r>
              <a:rPr lang="es-ES" dirty="0" err="1"/>
              <a:t>example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not </a:t>
            </a:r>
            <a:r>
              <a:rPr lang="es-ES" dirty="0" err="1"/>
              <a:t>linked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above</a:t>
            </a:r>
            <a:r>
              <a:rPr lang="es-ES" dirty="0"/>
              <a:t> (</a:t>
            </a:r>
            <a:r>
              <a:rPr lang="es-ES" dirty="0" err="1"/>
              <a:t>mainly</a:t>
            </a:r>
            <a:r>
              <a:rPr lang="es-ES" dirty="0"/>
              <a:t> </a:t>
            </a:r>
            <a:r>
              <a:rPr lang="es-ES" dirty="0" err="1"/>
              <a:t>removal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subsidies) but </a:t>
            </a:r>
            <a:r>
              <a:rPr lang="es-ES" dirty="0" err="1"/>
              <a:t>still</a:t>
            </a:r>
            <a:r>
              <a:rPr lang="es-ES" dirty="0"/>
              <a:t> </a:t>
            </a:r>
            <a:r>
              <a:rPr lang="es-ES" dirty="0" err="1"/>
              <a:t>gives</a:t>
            </a:r>
            <a:r>
              <a:rPr lang="es-ES" dirty="0"/>
              <a:t> a </a:t>
            </a:r>
            <a:r>
              <a:rPr lang="es-ES" dirty="0" err="1"/>
              <a:t>trends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what can be </a:t>
            </a:r>
            <a:r>
              <a:rPr lang="es-ES" dirty="0" err="1"/>
              <a:t>expected</a:t>
            </a:r>
            <a:r>
              <a:rPr lang="es-ES" dirty="0"/>
              <a:t> (</a:t>
            </a:r>
            <a:r>
              <a:rPr lang="es-ES" dirty="0" err="1"/>
              <a:t>increase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1489% in 1 </a:t>
            </a:r>
            <a:r>
              <a:rPr lang="es-ES" dirty="0" err="1"/>
              <a:t>year</a:t>
            </a:r>
            <a:r>
              <a:rPr lang="es-ES" dirty="0"/>
              <a:t>)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6EED-314F-44B3-9100-E9CC9EBAA8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12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6EED-314F-44B3-9100-E9CC9EBAA8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385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846EED-314F-44B3-9100-E9CC9EBAA82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40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5F47A4-94BF-4864-978C-8F75650AC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B51377-0A24-45D9-8DBC-ECC65F57AE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F7B2DC-8D6E-4389-A68C-9815B258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A5DDF3-408C-494C-816F-9C287A9B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1C6D20-F693-45E3-B738-872B500DE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98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18743-4A12-43A0-809C-61814D9C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9371B-42F0-4291-B905-A8F2BDA4B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A2893C-E93B-4DEE-94BC-46DAD5F9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0370B3-13E5-4CB1-949D-AC6FD418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A33F9A-1D8E-4FDC-A415-8CBAAC401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5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CF121C-C4A4-4577-B37D-D05BDBD13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4CE8AA-793E-4C1B-BE44-3FDD1E7C6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249D38-8426-41A7-8E3A-52DD213B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E0CB8D-3D89-4133-B254-0F27267B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AAE29F-0D22-43FF-952A-F21268B75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87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7A0A5A0-BACD-4D5E-80EC-5B570C7D1447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4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1E2E9-4709-4A43-87BD-18AF4B923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018573-1897-4E53-A848-5B5F10155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A97399-F7FB-4FBE-AEB3-D7D7DAE7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B585B7-902C-47B0-AF2B-9AD091FC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630358-4CBB-478F-A30A-02A3421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802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CC1B7-7C82-4E06-95BA-ACAE24EED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99BCE4-A063-4D0D-AADF-455AA35E7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0296AC-1F80-4997-AC46-A08EAC38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EB2E3-EA1B-4060-9BF1-4988085F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596C41-DC92-4F46-980D-31395A963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459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3345D-DFCB-4DE1-87E2-7F91B5C6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D25DCA-4A50-43D3-AA61-A338DB6DA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1945EA-D2A6-4ACC-97DE-4065C1D33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E18C8B-8E28-41D8-8EEB-26F0835F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639CED-D830-48CD-BCC8-6824798A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22A05C-24E1-4F89-804C-054C3CF8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406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18D7D-2A4C-4F21-A63B-5989F1C7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F9E6D7-2820-416E-8DB0-13924D2FD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B2EA4F-AE30-414D-ABC5-0E935B757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6B1FF20-4F1A-4E22-B119-596D97D97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671DA1-8627-4B5D-A3FC-A6B0692B7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51DD9C-4D30-4FEE-822A-6850E914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4D9803-14D0-4373-8E41-037F78CB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322408-6203-4E89-9D2A-52141ED20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09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F3F84-2A09-42DC-8292-63E2386B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9620BF-D774-454A-8B9C-D6E46AFE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C47D4E-8245-424C-BFF6-051F59E1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FC507F-7B2D-4B38-B4C7-8F43744F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07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7AA651-F722-47CD-86A6-11E2D876A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4672F2-2653-45AD-BA7E-BD541978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4A9004-F915-4060-B912-4F147A8F7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50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8BDB1-0662-47E5-B738-86453B67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837026-923A-4098-8CA1-4ACDAC12C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70B947-313F-4498-ABE4-EDCCDAB07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7F56B5-760E-4F9D-B240-DA92286F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11D2D5-ADE4-44F6-B60C-0AB8847CD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3911A5-F5F9-46F9-88A3-1AD6ACAE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36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92E1D-3D03-499C-AB02-E7033A6C0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3EF90B9-8AF6-4908-AF7C-6569FD3A5B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751168-234C-423F-951F-B28628FF8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5A4B80-8A42-4CD4-B5C3-9851A0E18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A33F2C-5D90-4AFC-9FD0-708E9DE4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73F73F-9C44-420D-9FD5-F21E9FBF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4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D3C57B-6DBC-490C-A792-AB09DE7E2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B6E348-B01E-462A-A9C0-65C3B1875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CFAD86-F9BB-4B95-A911-8B7CC049D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37BC-FF66-4F1F-A93E-EC39E4496D2E}" type="datetimeFigureOut">
              <a:rPr lang="en-GB" smtClean="0"/>
              <a:t>20/02/2023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C97F3C-C535-453B-8E52-96571B991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BD059A-DE46-423F-A46D-0AE9CA429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3E413-02FC-4D91-B906-01C9F2DD634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7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yril.pierrot@fleetforum.org" TargetMode="External"/><Relationship Id="rId2" Type="http://schemas.openxmlformats.org/officeDocument/2006/relationships/hyperlink" Target="http://www.fleetforu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tif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tif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6C3D5-BEB7-4E19-A94E-AE55D676A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414" y="4410310"/>
            <a:ext cx="10496550" cy="890312"/>
          </a:xfrm>
        </p:spPr>
        <p:txBody>
          <a:bodyPr>
            <a:normAutofit/>
          </a:bodyPr>
          <a:lstStyle/>
          <a:p>
            <a:r>
              <a:rPr lang="es-ES" sz="5000" b="1" dirty="0">
                <a:solidFill>
                  <a:schemeClr val="bg2">
                    <a:lumMod val="10000"/>
                  </a:schemeClr>
                </a:solidFill>
                <a:latin typeface="Avenir Black" panose="02000503020000020003" pitchFamily="2" charset="0"/>
              </a:rPr>
              <a:t>Lebanon Vehicle sharing initiative</a:t>
            </a:r>
            <a:endParaRPr lang="en-GB" sz="5000" b="1" dirty="0">
              <a:solidFill>
                <a:schemeClr val="bg2">
                  <a:lumMod val="10000"/>
                </a:schemeClr>
              </a:solidFill>
              <a:latin typeface="Avenir Black" panose="02000503020000020003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5BBEE-461D-4411-B7CC-B326E81BD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1" y="296620"/>
            <a:ext cx="3044090" cy="111784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09E56C1-A45D-F248-A3D1-01F108337B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1" y="0"/>
            <a:ext cx="12192000" cy="86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4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884A82-891F-4D7D-BCA6-4C3CC99EE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48" y="1411122"/>
            <a:ext cx="11499574" cy="3435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u="sng" dirty="0" err="1">
                <a:latin typeface="Avenir Roman" panose="02000503020000020003" pitchFamily="2" charset="0"/>
              </a:rPr>
              <a:t>Stage</a:t>
            </a:r>
            <a:r>
              <a:rPr lang="es-ES" sz="2400" b="1" u="sng" dirty="0">
                <a:latin typeface="Avenir Roman" panose="02000503020000020003" pitchFamily="2" charset="0"/>
              </a:rPr>
              <a:t> 1 – ‘Shuttle </a:t>
            </a:r>
            <a:r>
              <a:rPr lang="es-ES" sz="2400" b="1" u="sng" dirty="0" err="1">
                <a:latin typeface="Avenir Roman" panose="02000503020000020003" pitchFamily="2" charset="0"/>
              </a:rPr>
              <a:t>routes</a:t>
            </a:r>
            <a:r>
              <a:rPr lang="es-ES" sz="2400" b="1" u="sng" dirty="0">
                <a:latin typeface="Avenir Roman" panose="02000503020000020003" pitchFamily="2" charset="0"/>
              </a:rPr>
              <a:t>’</a:t>
            </a:r>
          </a:p>
          <a:p>
            <a:pPr marL="0" indent="0">
              <a:buNone/>
            </a:pPr>
            <a:endParaRPr lang="es-ES" sz="24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r>
              <a:rPr lang="es-ES" sz="2400" dirty="0">
                <a:latin typeface="Avenir Roman" panose="02000503020000020003" pitchFamily="2" charset="0"/>
              </a:rPr>
              <a:t>BEY-</a:t>
            </a:r>
            <a:r>
              <a:rPr lang="es-ES" sz="2400" dirty="0" err="1">
                <a:latin typeface="Avenir Roman" panose="02000503020000020003" pitchFamily="2" charset="0"/>
              </a:rPr>
              <a:t>Zahle</a:t>
            </a:r>
            <a:r>
              <a:rPr lang="es-ES" sz="2400" dirty="0">
                <a:latin typeface="Avenir Roman" panose="02000503020000020003" pitchFamily="2" charset="0"/>
              </a:rPr>
              <a:t>  /  BEY-</a:t>
            </a:r>
            <a:r>
              <a:rPr lang="es-ES" sz="2400" dirty="0" err="1">
                <a:latin typeface="Avenir Roman" panose="02000503020000020003" pitchFamily="2" charset="0"/>
              </a:rPr>
              <a:t>Tripoli</a:t>
            </a:r>
            <a:r>
              <a:rPr lang="es-ES" sz="2400" dirty="0">
                <a:latin typeface="Avenir Roman" panose="02000503020000020003" pitchFamily="2" charset="0"/>
              </a:rPr>
              <a:t>  /  BEY-Sour</a:t>
            </a:r>
          </a:p>
          <a:p>
            <a:pPr marL="0" indent="0">
              <a:buNone/>
            </a:pPr>
            <a:endParaRPr lang="es-ES" sz="24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r>
              <a:rPr lang="es-ES" sz="2400" dirty="0">
                <a:latin typeface="Avenir Roman" panose="02000503020000020003" pitchFamily="2" charset="0"/>
              </a:rPr>
              <a:t>1 - </a:t>
            </a:r>
            <a:r>
              <a:rPr lang="es-ES" sz="2400" dirty="0" err="1">
                <a:latin typeface="Avenir Roman" panose="02000503020000020003" pitchFamily="2" charset="0"/>
              </a:rPr>
              <a:t>Fixed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departure</a:t>
            </a:r>
            <a:r>
              <a:rPr lang="es-ES" sz="2400" dirty="0">
                <a:latin typeface="Avenir Roman" panose="02000503020000020003" pitchFamily="2" charset="0"/>
              </a:rPr>
              <a:t> points, time</a:t>
            </a:r>
          </a:p>
          <a:p>
            <a:pPr marL="0" indent="0">
              <a:buNone/>
            </a:pPr>
            <a:r>
              <a:rPr lang="es-ES" sz="2400" dirty="0">
                <a:latin typeface="Avenir Roman" panose="02000503020000020003" pitchFamily="2" charset="0"/>
              </a:rPr>
              <a:t>2 - Agencies travelling on </a:t>
            </a:r>
            <a:r>
              <a:rPr lang="es-ES" sz="2400" dirty="0" err="1">
                <a:latin typeface="Avenir Roman" panose="02000503020000020003" pitchFamily="2" charset="0"/>
              </a:rPr>
              <a:t>the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route</a:t>
            </a:r>
            <a:r>
              <a:rPr lang="es-ES" sz="2400" dirty="0">
                <a:latin typeface="Avenir Roman" panose="02000503020000020003" pitchFamily="2" charset="0"/>
              </a:rPr>
              <a:t> acknowledge available </a:t>
            </a:r>
            <a:r>
              <a:rPr lang="es-ES" sz="2400" dirty="0" err="1">
                <a:latin typeface="Avenir Roman" panose="02000503020000020003" pitchFamily="2" charset="0"/>
              </a:rPr>
              <a:t>seats</a:t>
            </a:r>
            <a:r>
              <a:rPr lang="es-ES" sz="2400" dirty="0">
                <a:latin typeface="Avenir Roman" panose="02000503020000020003" pitchFamily="2" charset="0"/>
              </a:rPr>
              <a:t> (MS teams)</a:t>
            </a:r>
          </a:p>
          <a:p>
            <a:pPr marL="0" indent="0">
              <a:buNone/>
            </a:pPr>
            <a:r>
              <a:rPr lang="es-ES" sz="2400" dirty="0">
                <a:latin typeface="Avenir Roman" panose="02000503020000020003" pitchFamily="2" charset="0"/>
              </a:rPr>
              <a:t>3 - Other agencies can </a:t>
            </a:r>
            <a:r>
              <a:rPr lang="es-ES" sz="2400" dirty="0" err="1">
                <a:latin typeface="Avenir Roman" panose="02000503020000020003" pitchFamily="2" charset="0"/>
              </a:rPr>
              <a:t>allocate</a:t>
            </a:r>
            <a:r>
              <a:rPr lang="es-ES" sz="2400" dirty="0">
                <a:latin typeface="Avenir Roman" panose="02000503020000020003" pitchFamily="2" charset="0"/>
              </a:rPr>
              <a:t> passengers to </a:t>
            </a:r>
            <a:r>
              <a:rPr lang="es-ES" sz="2400" dirty="0" err="1">
                <a:latin typeface="Avenir Roman" panose="02000503020000020003" pitchFamily="2" charset="0"/>
              </a:rPr>
              <a:t>the</a:t>
            </a:r>
            <a:r>
              <a:rPr lang="es-ES" sz="2400" dirty="0">
                <a:latin typeface="Avenir Roman" panose="02000503020000020003" pitchFamily="2" charset="0"/>
              </a:rPr>
              <a:t> available </a:t>
            </a:r>
            <a:r>
              <a:rPr lang="es-ES" sz="2400" dirty="0" err="1">
                <a:latin typeface="Avenir Roman" panose="02000503020000020003" pitchFamily="2" charset="0"/>
              </a:rPr>
              <a:t>seats</a:t>
            </a:r>
            <a:endParaRPr lang="es-ES" sz="2400" dirty="0">
              <a:latin typeface="Avenir Roman" panose="02000503020000020003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4131E3-93C1-4160-82F5-132FB7CDE010}"/>
              </a:ext>
            </a:extLst>
          </p:cNvPr>
          <p:cNvSpPr txBox="1"/>
          <p:nvPr/>
        </p:nvSpPr>
        <p:spPr>
          <a:xfrm>
            <a:off x="9338872" y="6026046"/>
            <a:ext cx="268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Lebanon </a:t>
            </a:r>
            <a:r>
              <a:rPr lang="es-ES" dirty="0" err="1">
                <a:solidFill>
                  <a:schemeClr val="accent1"/>
                </a:solidFill>
              </a:rPr>
              <a:t>Vehicle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Sharing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17ABDB-E77D-4D90-A646-3D9C9F8DD8A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1739178" y="796759"/>
            <a:ext cx="8643114" cy="5185868"/>
          </a:xfrm>
          <a:prstGeom prst="rect">
            <a:avLst/>
          </a:prstGeom>
          <a:effectLst/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31444228-9E35-5B4D-8E7F-C2ED4C763ADB}"/>
              </a:ext>
            </a:extLst>
          </p:cNvPr>
          <p:cNvSpPr txBox="1">
            <a:spLocks/>
          </p:cNvSpPr>
          <p:nvPr/>
        </p:nvSpPr>
        <p:spPr>
          <a:xfrm>
            <a:off x="310948" y="222523"/>
            <a:ext cx="6358973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Way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Forward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0768C686-3B37-0B4C-90B9-48616848B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9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6739A6-EDC7-4466-BAF9-E08F568BE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48" y="1301522"/>
            <a:ext cx="11359276" cy="4351338"/>
          </a:xfrm>
        </p:spPr>
        <p:txBody>
          <a:bodyPr>
            <a:normAutofit lnSpcReduction="10000"/>
          </a:bodyPr>
          <a:lstStyle/>
          <a:p>
            <a:endParaRPr lang="es-ES" sz="2400" b="1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r>
              <a:rPr lang="es-ES" sz="2400" b="1" dirty="0" err="1">
                <a:latin typeface="Avenir Roman" panose="02000503020000020003" pitchFamily="2" charset="0"/>
              </a:rPr>
              <a:t>Minimum</a:t>
            </a:r>
            <a:r>
              <a:rPr lang="es-ES" sz="2400" b="1" dirty="0">
                <a:latin typeface="Avenir Roman" panose="02000503020000020003" pitchFamily="2" charset="0"/>
              </a:rPr>
              <a:t> requirements are set:</a:t>
            </a:r>
          </a:p>
          <a:p>
            <a:pPr marL="457200" lvl="1" indent="0">
              <a:buNone/>
            </a:pPr>
            <a:endParaRPr lang="es-ES" dirty="0">
              <a:latin typeface="Avenir Roman" panose="02000503020000020003" pitchFamily="2" charset="0"/>
            </a:endParaRPr>
          </a:p>
          <a:p>
            <a:pPr marL="457200" lvl="1" indent="0">
              <a:buNone/>
            </a:pPr>
            <a:r>
              <a:rPr lang="es-ES" dirty="0">
                <a:latin typeface="Avenir Roman" panose="02000503020000020003" pitchFamily="2" charset="0"/>
              </a:rPr>
              <a:t>- </a:t>
            </a:r>
            <a:r>
              <a:rPr lang="es-ES" dirty="0" err="1">
                <a:latin typeface="Avenir Roman" panose="02000503020000020003" pitchFamily="2" charset="0"/>
              </a:rPr>
              <a:t>insurance</a:t>
            </a:r>
            <a:r>
              <a:rPr lang="es-ES" dirty="0">
                <a:latin typeface="Avenir Roman" panose="02000503020000020003" pitchFamily="2" charset="0"/>
              </a:rPr>
              <a:t> and vehicles </a:t>
            </a:r>
            <a:r>
              <a:rPr lang="es-ES" dirty="0" err="1">
                <a:latin typeface="Avenir Roman" panose="02000503020000020003" pitchFamily="2" charset="0"/>
              </a:rPr>
              <a:t>technical</a:t>
            </a:r>
            <a:r>
              <a:rPr lang="es-ES" dirty="0">
                <a:latin typeface="Avenir Roman" panose="02000503020000020003" pitchFamily="2" charset="0"/>
              </a:rPr>
              <a:t> fitness (preventive maintenance…)</a:t>
            </a:r>
          </a:p>
          <a:p>
            <a:pPr marL="457200" lvl="1" indent="0">
              <a:buNone/>
            </a:pPr>
            <a:r>
              <a:rPr lang="es-ES" dirty="0">
                <a:latin typeface="Avenir Roman" panose="02000503020000020003" pitchFamily="2" charset="0"/>
              </a:rPr>
              <a:t>- drivers </a:t>
            </a:r>
            <a:r>
              <a:rPr lang="es-ES" dirty="0" err="1">
                <a:latin typeface="Avenir Roman" panose="02000503020000020003" pitchFamily="2" charset="0"/>
              </a:rPr>
              <a:t>recruitment</a:t>
            </a:r>
            <a:r>
              <a:rPr lang="es-ES" dirty="0">
                <a:latin typeface="Avenir Roman" panose="02000503020000020003" pitchFamily="2" charset="0"/>
              </a:rPr>
              <a:t> and training</a:t>
            </a:r>
          </a:p>
          <a:p>
            <a:pPr marL="457200" lvl="1" indent="0">
              <a:buNone/>
            </a:pPr>
            <a:endParaRPr lang="es-ES" dirty="0">
              <a:latin typeface="Avenir Roman" panose="02000503020000020003" pitchFamily="2" charset="0"/>
            </a:endParaRPr>
          </a:p>
          <a:p>
            <a:pPr marL="457200" lvl="1" indent="0">
              <a:buNone/>
            </a:pPr>
            <a:r>
              <a:rPr lang="es-ES" dirty="0">
                <a:latin typeface="Avenir Roman" panose="02000503020000020003" pitchFamily="2" charset="0"/>
              </a:rPr>
              <a:t>- lead and responsibility of leading </a:t>
            </a:r>
            <a:r>
              <a:rPr lang="es-ES" dirty="0" err="1">
                <a:latin typeface="Avenir Roman" panose="02000503020000020003" pitchFamily="2" charset="0"/>
              </a:rPr>
              <a:t>agency</a:t>
            </a:r>
            <a:r>
              <a:rPr lang="es-ES" dirty="0">
                <a:latin typeface="Avenir Roman" panose="02000503020000020003" pitchFamily="2" charset="0"/>
              </a:rPr>
              <a:t> (providing vehicle) to</a:t>
            </a:r>
          </a:p>
          <a:p>
            <a:pPr marL="457200" lvl="1" indent="0">
              <a:buNone/>
            </a:pPr>
            <a:r>
              <a:rPr lang="es-ES" dirty="0">
                <a:latin typeface="Avenir Roman" panose="02000503020000020003" pitchFamily="2" charset="0"/>
              </a:rPr>
              <a:t>	&gt; </a:t>
            </a:r>
            <a:r>
              <a:rPr lang="es-ES" dirty="0" err="1">
                <a:latin typeface="Avenir Roman" panose="02000503020000020003" pitchFamily="2" charset="0"/>
              </a:rPr>
              <a:t>clear</a:t>
            </a:r>
            <a:r>
              <a:rPr lang="es-ES" dirty="0">
                <a:latin typeface="Avenir Roman" panose="02000503020000020003" pitchFamily="2" charset="0"/>
              </a:rPr>
              <a:t> movements</a:t>
            </a:r>
          </a:p>
          <a:p>
            <a:pPr marL="457200" lvl="1" indent="0">
              <a:buNone/>
            </a:pPr>
            <a:r>
              <a:rPr lang="es-ES" dirty="0">
                <a:latin typeface="Avenir Roman" panose="02000503020000020003" pitchFamily="2" charset="0"/>
              </a:rPr>
              <a:t>	&gt; </a:t>
            </a:r>
            <a:r>
              <a:rPr lang="es-ES" dirty="0" err="1">
                <a:latin typeface="Avenir Roman" panose="02000503020000020003" pitchFamily="2" charset="0"/>
              </a:rPr>
              <a:t>follow</a:t>
            </a:r>
            <a:r>
              <a:rPr lang="es-ES" dirty="0">
                <a:latin typeface="Avenir Roman" panose="02000503020000020003" pitchFamily="2" charset="0"/>
              </a:rPr>
              <a:t>-up movements</a:t>
            </a:r>
          </a:p>
          <a:p>
            <a:pPr marL="457200" lvl="1" indent="0">
              <a:buNone/>
            </a:pPr>
            <a:r>
              <a:rPr lang="es-ES" dirty="0">
                <a:latin typeface="Avenir Roman" panose="02000503020000020003" pitchFamily="2" charset="0"/>
              </a:rPr>
              <a:t>	&gt; </a:t>
            </a:r>
            <a:r>
              <a:rPr lang="es-ES" dirty="0" err="1">
                <a:latin typeface="Avenir Roman" panose="02000503020000020003" pitchFamily="2" charset="0"/>
              </a:rPr>
              <a:t>implement</a:t>
            </a:r>
            <a:r>
              <a:rPr lang="es-ES" dirty="0">
                <a:latin typeface="Avenir Roman" panose="02000503020000020003" pitchFamily="2" charset="0"/>
              </a:rPr>
              <a:t> </a:t>
            </a:r>
            <a:r>
              <a:rPr lang="es-ES" dirty="0" err="1">
                <a:latin typeface="Avenir Roman" panose="02000503020000020003" pitchFamily="2" charset="0"/>
              </a:rPr>
              <a:t>protocols</a:t>
            </a:r>
            <a:r>
              <a:rPr lang="es-ES" dirty="0">
                <a:latin typeface="Avenir Roman" panose="02000503020000020003" pitchFamily="2" charset="0"/>
              </a:rPr>
              <a:t> in case of </a:t>
            </a:r>
            <a:r>
              <a:rPr lang="es-ES" dirty="0" err="1">
                <a:latin typeface="Avenir Roman" panose="02000503020000020003" pitchFamily="2" charset="0"/>
              </a:rPr>
              <a:t>accident</a:t>
            </a:r>
            <a:r>
              <a:rPr lang="es-ES" dirty="0">
                <a:latin typeface="Avenir Roman" panose="02000503020000020003" pitchFamily="2" charset="0"/>
              </a:rPr>
              <a:t>/</a:t>
            </a:r>
            <a:r>
              <a:rPr lang="es-ES" dirty="0" err="1">
                <a:latin typeface="Avenir Roman" panose="02000503020000020003" pitchFamily="2" charset="0"/>
              </a:rPr>
              <a:t>incident</a:t>
            </a:r>
            <a:endParaRPr lang="es-ES" dirty="0">
              <a:latin typeface="Avenir Roman" panose="02000503020000020003" pitchFamily="2" charset="0"/>
            </a:endParaRPr>
          </a:p>
          <a:p>
            <a:pPr marL="457200" lvl="1" indent="0">
              <a:buNone/>
            </a:pPr>
            <a:r>
              <a:rPr lang="es-ES" dirty="0">
                <a:latin typeface="Avenir Roman" panose="02000503020000020003" pitchFamily="2" charset="0"/>
              </a:rPr>
              <a:t>	&gt;</a:t>
            </a:r>
            <a:r>
              <a:rPr lang="es-ES" dirty="0" err="1">
                <a:latin typeface="Avenir Roman" panose="02000503020000020003" pitchFamily="2" charset="0"/>
              </a:rPr>
              <a:t>inform</a:t>
            </a:r>
            <a:r>
              <a:rPr lang="es-ES" dirty="0">
                <a:latin typeface="Avenir Roman" panose="02000503020000020003" pitchFamily="2" charset="0"/>
              </a:rPr>
              <a:t> </a:t>
            </a:r>
            <a:r>
              <a:rPr lang="es-ES" dirty="0" err="1">
                <a:latin typeface="Avenir Roman" panose="02000503020000020003" pitchFamily="2" charset="0"/>
              </a:rPr>
              <a:t>immediatly</a:t>
            </a:r>
            <a:r>
              <a:rPr lang="es-ES" dirty="0">
                <a:latin typeface="Avenir Roman" panose="02000503020000020003" pitchFamily="2" charset="0"/>
              </a:rPr>
              <a:t> and </a:t>
            </a:r>
            <a:r>
              <a:rPr lang="es-ES" dirty="0" err="1">
                <a:latin typeface="Avenir Roman" panose="02000503020000020003" pitchFamily="2" charset="0"/>
              </a:rPr>
              <a:t>incident</a:t>
            </a:r>
            <a:r>
              <a:rPr lang="es-ES" dirty="0">
                <a:latin typeface="Avenir Roman" panose="02000503020000020003" pitchFamily="2" charset="0"/>
              </a:rPr>
              <a:t> report to participating agencies in case</a:t>
            </a:r>
          </a:p>
          <a:p>
            <a:pPr marL="457200" lvl="1" indent="0">
              <a:buNone/>
            </a:pPr>
            <a:endParaRPr lang="en-GB" dirty="0">
              <a:latin typeface="Avenir Roman" panose="02000503020000020003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58B65DF-8B26-4002-9F09-83A9074CEFE3}"/>
              </a:ext>
            </a:extLst>
          </p:cNvPr>
          <p:cNvSpPr txBox="1"/>
          <p:nvPr/>
        </p:nvSpPr>
        <p:spPr>
          <a:xfrm>
            <a:off x="9338872" y="6026046"/>
            <a:ext cx="268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Lebanon </a:t>
            </a:r>
            <a:r>
              <a:rPr lang="es-ES" dirty="0" err="1">
                <a:solidFill>
                  <a:schemeClr val="accent1"/>
                </a:solidFill>
              </a:rPr>
              <a:t>Vehicle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Sharing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7EFACCC-0DAD-4043-A72E-6629F879E15A}"/>
              </a:ext>
            </a:extLst>
          </p:cNvPr>
          <p:cNvSpPr txBox="1">
            <a:spLocks/>
          </p:cNvSpPr>
          <p:nvPr/>
        </p:nvSpPr>
        <p:spPr>
          <a:xfrm>
            <a:off x="310948" y="222523"/>
            <a:ext cx="6358973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Security, Safety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6FA4682-5D11-A14B-AADA-4B1A80852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7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0D9074D-85BB-45F7-93B8-0D47203D7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145" y="1107566"/>
            <a:ext cx="7124750" cy="377930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D1FE36B-786F-4749-B0C3-21D89AA3F39F}"/>
              </a:ext>
            </a:extLst>
          </p:cNvPr>
          <p:cNvSpPr txBox="1"/>
          <p:nvPr/>
        </p:nvSpPr>
        <p:spPr>
          <a:xfrm>
            <a:off x="5966523" y="5065332"/>
            <a:ext cx="5156179" cy="28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>
                <a:latin typeface="Avenir Roman" panose="02000503020000020003" pitchFamily="2" charset="0"/>
              </a:rPr>
              <a:t>Sample</a:t>
            </a:r>
            <a:r>
              <a:rPr lang="es-ES" sz="1200" dirty="0">
                <a:latin typeface="Avenir Roman" panose="02000503020000020003" pitchFamily="2" charset="0"/>
              </a:rPr>
              <a:t> </a:t>
            </a:r>
            <a:r>
              <a:rPr lang="es-ES" sz="1200" dirty="0" err="1">
                <a:latin typeface="Avenir Roman" panose="02000503020000020003" pitchFamily="2" charset="0"/>
              </a:rPr>
              <a:t>of</a:t>
            </a:r>
            <a:r>
              <a:rPr lang="es-ES" sz="1200" dirty="0">
                <a:latin typeface="Avenir Roman" panose="02000503020000020003" pitchFamily="2" charset="0"/>
              </a:rPr>
              <a:t> current booking solution (</a:t>
            </a:r>
            <a:r>
              <a:rPr lang="es-ES" sz="1200" dirty="0" err="1">
                <a:latin typeface="Avenir Roman" panose="02000503020000020003" pitchFamily="2" charset="0"/>
              </a:rPr>
              <a:t>for</a:t>
            </a:r>
            <a:r>
              <a:rPr lang="es-ES" sz="1200" dirty="0">
                <a:latin typeface="Avenir Roman" panose="02000503020000020003" pitchFamily="2" charset="0"/>
              </a:rPr>
              <a:t> dispatchers/</a:t>
            </a:r>
            <a:r>
              <a:rPr lang="es-ES" sz="1200" dirty="0" err="1">
                <a:latin typeface="Avenir Roman" panose="02000503020000020003" pitchFamily="2" charset="0"/>
              </a:rPr>
              <a:t>fleet</a:t>
            </a:r>
            <a:r>
              <a:rPr lang="es-ES" sz="1200" dirty="0">
                <a:latin typeface="Avenir Roman" panose="02000503020000020003" pitchFamily="2" charset="0"/>
              </a:rPr>
              <a:t> managers </a:t>
            </a:r>
            <a:r>
              <a:rPr lang="es-ES" sz="1200" dirty="0" err="1">
                <a:latin typeface="Avenir Roman" panose="02000503020000020003" pitchFamily="2" charset="0"/>
              </a:rPr>
              <a:t>only</a:t>
            </a:r>
            <a:r>
              <a:rPr lang="es-ES" sz="1200" dirty="0">
                <a:latin typeface="Avenir Roman" panose="02000503020000020003" pitchFamily="2" charset="0"/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A70682-DEC7-489E-8932-FB1DDFA020D0}"/>
              </a:ext>
            </a:extLst>
          </p:cNvPr>
          <p:cNvSpPr txBox="1"/>
          <p:nvPr/>
        </p:nvSpPr>
        <p:spPr>
          <a:xfrm>
            <a:off x="310949" y="1083347"/>
            <a:ext cx="421608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venir Roman" panose="02000503020000020003" pitchFamily="2" charset="0"/>
              </a:rPr>
              <a:t>Organization’s</a:t>
            </a:r>
            <a:r>
              <a:rPr lang="es-ES" sz="2000" dirty="0">
                <a:latin typeface="Avenir Roman" panose="02000503020000020003" pitchFamily="2" charset="0"/>
              </a:rPr>
              <a:t> put in common their respective movements plan every Friday</a:t>
            </a:r>
          </a:p>
          <a:p>
            <a:endParaRPr lang="es-ES" sz="20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venir Roman" panose="02000503020000020003" pitchFamily="2" charset="0"/>
              </a:rPr>
              <a:t>Common</a:t>
            </a:r>
            <a:r>
              <a:rPr lang="es-ES" sz="2000" dirty="0">
                <a:latin typeface="Avenir Roman" panose="02000503020000020003" pitchFamily="2" charset="0"/>
              </a:rPr>
              <a:t> file (Ms Teams)</a:t>
            </a:r>
          </a:p>
          <a:p>
            <a:endParaRPr lang="es-ES" sz="20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venir Roman" panose="02000503020000020003" pitchFamily="2" charset="0"/>
              </a:rPr>
              <a:t>Concuring</a:t>
            </a:r>
            <a:r>
              <a:rPr lang="es-ES" sz="2000" dirty="0">
                <a:latin typeface="Avenir Roman" panose="02000503020000020003" pitchFamily="2" charset="0"/>
              </a:rPr>
              <a:t> trips are identified </a:t>
            </a:r>
          </a:p>
          <a:p>
            <a:endParaRPr lang="es-ES" sz="20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venir Roman" panose="02000503020000020003" pitchFamily="2" charset="0"/>
              </a:rPr>
              <a:t>Fleet managers can allocate their passengers </a:t>
            </a:r>
            <a:r>
              <a:rPr lang="es-ES" sz="2000" dirty="0" err="1">
                <a:latin typeface="Avenir Roman" panose="02000503020000020003" pitchFamily="2" charset="0"/>
              </a:rPr>
              <a:t>accordingly</a:t>
            </a:r>
            <a:r>
              <a:rPr lang="es-ES" sz="2000" dirty="0">
                <a:latin typeface="Avenir Roman" panose="02000503020000020003" pitchFamily="2" charset="0"/>
              </a:rPr>
              <a:t> to other agencies</a:t>
            </a:r>
          </a:p>
          <a:p>
            <a:endParaRPr lang="es-ES" sz="2000" dirty="0">
              <a:latin typeface="Avenir Roman" panose="02000503020000020003" pitchFamily="2" charset="0"/>
            </a:endParaRPr>
          </a:p>
          <a:p>
            <a:endParaRPr lang="es-ES" sz="2000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r>
              <a:rPr lang="es-ES" sz="2000" dirty="0">
                <a:solidFill>
                  <a:srgbClr val="FF0000"/>
                </a:solidFill>
                <a:latin typeface="Avenir Roman" panose="02000503020000020003" pitchFamily="2" charset="0"/>
              </a:rPr>
              <a:t>NB: no </a:t>
            </a:r>
            <a:r>
              <a:rPr lang="es-ES" sz="2000" dirty="0" err="1">
                <a:solidFill>
                  <a:srgbClr val="FF0000"/>
                </a:solidFill>
                <a:latin typeface="Avenir Roman" panose="02000503020000020003" pitchFamily="2" charset="0"/>
              </a:rPr>
              <a:t>change</a:t>
            </a:r>
            <a:r>
              <a:rPr lang="es-ES" sz="2000" dirty="0">
                <a:solidFill>
                  <a:srgbClr val="FF0000"/>
                </a:solidFill>
                <a:latin typeface="Avenir Roman" panose="02000503020000020003" pitchFamily="2" charset="0"/>
              </a:rPr>
              <a:t> of booking practices </a:t>
            </a:r>
            <a:r>
              <a:rPr lang="es-ES" sz="2000" dirty="0" err="1">
                <a:solidFill>
                  <a:srgbClr val="FF0000"/>
                </a:solidFill>
                <a:latin typeface="Avenir Roman" panose="02000503020000020003" pitchFamily="2" charset="0"/>
              </a:rPr>
              <a:t>for</a:t>
            </a:r>
            <a:r>
              <a:rPr lang="es-ES" sz="20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es-ES" sz="2000" dirty="0" err="1">
                <a:solidFill>
                  <a:srgbClr val="FF0000"/>
                </a:solidFill>
                <a:latin typeface="Avenir Roman" panose="02000503020000020003" pitchFamily="2" charset="0"/>
              </a:rPr>
              <a:t>passengers</a:t>
            </a:r>
            <a:endParaRPr lang="es-ES" dirty="0"/>
          </a:p>
          <a:p>
            <a:endParaRPr lang="en-GB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6026575-3E4D-4946-A401-7026C29D304D}"/>
              </a:ext>
            </a:extLst>
          </p:cNvPr>
          <p:cNvSpPr txBox="1"/>
          <p:nvPr/>
        </p:nvSpPr>
        <p:spPr>
          <a:xfrm>
            <a:off x="9338872" y="6026046"/>
            <a:ext cx="268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Lebanon </a:t>
            </a:r>
            <a:r>
              <a:rPr lang="es-ES" dirty="0" err="1">
                <a:solidFill>
                  <a:schemeClr val="accent1"/>
                </a:solidFill>
              </a:rPr>
              <a:t>Vehicle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Sharing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DAB3F88-F0B3-5442-86D0-94C0A1D8D564}"/>
              </a:ext>
            </a:extLst>
          </p:cNvPr>
          <p:cNvSpPr txBox="1">
            <a:spLocks/>
          </p:cNvSpPr>
          <p:nvPr/>
        </p:nvSpPr>
        <p:spPr>
          <a:xfrm>
            <a:off x="310948" y="222523"/>
            <a:ext cx="6358973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Booking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91B1F028-D5CF-7941-8C32-ABC0C0C9C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33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1C219B9-67D6-4A83-949B-6DB619F13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60" y="1737984"/>
            <a:ext cx="6525431" cy="41110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784C7D-E02B-4B40-921B-8268C15E4765}"/>
              </a:ext>
            </a:extLst>
          </p:cNvPr>
          <p:cNvSpPr txBox="1"/>
          <p:nvPr/>
        </p:nvSpPr>
        <p:spPr>
          <a:xfrm>
            <a:off x="303461" y="1101621"/>
            <a:ext cx="4459013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err="1">
                <a:latin typeface="Avenir Roman" panose="02000503020000020003" pitchFamily="2" charset="0"/>
              </a:rPr>
              <a:t>Mapping</a:t>
            </a:r>
            <a:r>
              <a:rPr lang="es-ES" sz="2000" dirty="0">
                <a:latin typeface="Avenir Roman" panose="02000503020000020003" pitchFamily="2" charset="0"/>
              </a:rPr>
              <a:t> of partner agencies offices</a:t>
            </a:r>
          </a:p>
          <a:p>
            <a:endParaRPr lang="es-ES" sz="20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venir Roman" panose="02000503020000020003" pitchFamily="2" charset="0"/>
              </a:rPr>
              <a:t>In order to identify best meeting </a:t>
            </a:r>
            <a:r>
              <a:rPr lang="es-ES" sz="2000" dirty="0" err="1">
                <a:latin typeface="Avenir Roman" panose="02000503020000020003" pitchFamily="2" charset="0"/>
              </a:rPr>
              <a:t>points</a:t>
            </a:r>
            <a:endParaRPr lang="es-ES" sz="2000" dirty="0">
              <a:latin typeface="Avenir Roman" panose="02000503020000020003" pitchFamily="2" charset="0"/>
            </a:endParaRPr>
          </a:p>
          <a:p>
            <a:endParaRPr lang="es-ES" sz="20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 err="1">
                <a:latin typeface="Avenir Roman" panose="02000503020000020003" pitchFamily="2" charset="0"/>
              </a:rPr>
              <a:t>Considering</a:t>
            </a:r>
            <a:r>
              <a:rPr lang="es-ES" sz="2000" b="1" dirty="0">
                <a:latin typeface="Avenir Roman" panose="02000503020000020003" pitchFamily="2" charset="0"/>
              </a:rPr>
              <a:t> </a:t>
            </a:r>
            <a:r>
              <a:rPr lang="es-ES" sz="2000" b="1" dirty="0" err="1">
                <a:latin typeface="Avenir Roman" panose="02000503020000020003" pitchFamily="2" charset="0"/>
              </a:rPr>
              <a:t>following</a:t>
            </a:r>
            <a:r>
              <a:rPr lang="es-ES" sz="2000" b="1" dirty="0">
                <a:latin typeface="Avenir Roman" panose="02000503020000020003" pitchFamily="2" charset="0"/>
              </a:rPr>
              <a:t> criterias when </a:t>
            </a:r>
            <a:r>
              <a:rPr lang="es-ES" sz="2000" b="1" dirty="0" err="1">
                <a:latin typeface="Avenir Roman" panose="02000503020000020003" pitchFamily="2" charset="0"/>
              </a:rPr>
              <a:t>possible</a:t>
            </a:r>
            <a:r>
              <a:rPr lang="es-ES" sz="2000" b="1" dirty="0">
                <a:latin typeface="Avenir Roman" panose="02000503020000020003" pitchFamily="2" charset="0"/>
              </a:rPr>
              <a:t>:</a:t>
            </a:r>
            <a:endParaRPr lang="es-ES" sz="2000" dirty="0">
              <a:latin typeface="Avenir Roman" panose="02000503020000020003" pitchFamily="2" charset="0"/>
            </a:endParaRPr>
          </a:p>
          <a:p>
            <a:pPr marL="323850"/>
            <a:r>
              <a:rPr lang="es-ES" sz="2000" dirty="0">
                <a:latin typeface="Avenir Roman" panose="02000503020000020003" pitchFamily="2" charset="0"/>
              </a:rPr>
              <a:t>- </a:t>
            </a:r>
            <a:r>
              <a:rPr lang="es-ES" sz="2000" dirty="0" err="1">
                <a:latin typeface="Avenir Roman" panose="02000503020000020003" pitchFamily="2" charset="0"/>
              </a:rPr>
              <a:t>Walking</a:t>
            </a:r>
            <a:r>
              <a:rPr lang="es-ES" sz="2000" dirty="0">
                <a:latin typeface="Avenir Roman" panose="02000503020000020003" pitchFamily="2" charset="0"/>
              </a:rPr>
              <a:t> </a:t>
            </a:r>
            <a:r>
              <a:rPr lang="es-ES" sz="2000" dirty="0" err="1">
                <a:latin typeface="Avenir Roman" panose="02000503020000020003" pitchFamily="2" charset="0"/>
              </a:rPr>
              <a:t>distance</a:t>
            </a:r>
            <a:r>
              <a:rPr lang="es-ES" sz="2000" dirty="0">
                <a:latin typeface="Avenir Roman" panose="02000503020000020003" pitchFamily="2" charset="0"/>
              </a:rPr>
              <a:t> </a:t>
            </a:r>
            <a:r>
              <a:rPr lang="es-ES" sz="2000" dirty="0" err="1">
                <a:latin typeface="Avenir Roman" panose="02000503020000020003" pitchFamily="2" charset="0"/>
              </a:rPr>
              <a:t>from</a:t>
            </a:r>
            <a:r>
              <a:rPr lang="es-ES" sz="2000" dirty="0">
                <a:latin typeface="Avenir Roman" panose="02000503020000020003" pitchFamily="2" charset="0"/>
              </a:rPr>
              <a:t> offices</a:t>
            </a:r>
          </a:p>
          <a:p>
            <a:pPr marL="323850"/>
            <a:r>
              <a:rPr lang="es-ES" sz="2000" dirty="0">
                <a:latin typeface="Avenir Roman" panose="02000503020000020003" pitchFamily="2" charset="0"/>
              </a:rPr>
              <a:t>- Access safety</a:t>
            </a:r>
          </a:p>
          <a:p>
            <a:pPr marL="323850"/>
            <a:r>
              <a:rPr lang="es-ES" sz="2000" dirty="0">
                <a:latin typeface="Avenir Roman" panose="02000503020000020003" pitchFamily="2" charset="0"/>
              </a:rPr>
              <a:t>- Parking availability</a:t>
            </a:r>
          </a:p>
          <a:p>
            <a:endParaRPr lang="es-ES" sz="20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atin typeface="Avenir Roman" panose="02000503020000020003" pitchFamily="2" charset="0"/>
              </a:rPr>
              <a:t>New/</a:t>
            </a:r>
            <a:r>
              <a:rPr lang="es-ES" sz="2000" dirty="0" err="1">
                <a:latin typeface="Avenir Roman" panose="02000503020000020003" pitchFamily="2" charset="0"/>
              </a:rPr>
              <a:t>additional</a:t>
            </a:r>
            <a:r>
              <a:rPr lang="es-ES" sz="2000" dirty="0">
                <a:latin typeface="Avenir Roman" panose="02000503020000020003" pitchFamily="2" charset="0"/>
              </a:rPr>
              <a:t> meetings points </a:t>
            </a:r>
            <a:r>
              <a:rPr lang="es-ES" sz="2000" dirty="0" err="1">
                <a:latin typeface="Avenir Roman" panose="02000503020000020003" pitchFamily="2" charset="0"/>
              </a:rPr>
              <a:t>will</a:t>
            </a:r>
            <a:r>
              <a:rPr lang="es-ES" sz="2000" dirty="0">
                <a:latin typeface="Avenir Roman" panose="02000503020000020003" pitchFamily="2" charset="0"/>
              </a:rPr>
              <a:t> be agreed upon based on joining organizations locations</a:t>
            </a:r>
          </a:p>
          <a:p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AC166-B8ED-4C5A-81A9-7A8102A0967F}"/>
              </a:ext>
            </a:extLst>
          </p:cNvPr>
          <p:cNvSpPr txBox="1"/>
          <p:nvPr/>
        </p:nvSpPr>
        <p:spPr>
          <a:xfrm>
            <a:off x="5080330" y="5933713"/>
            <a:ext cx="3531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venir Roman" panose="02000503020000020003" pitchFamily="2" charset="0"/>
              </a:rPr>
              <a:t>Ex: </a:t>
            </a:r>
            <a:r>
              <a:rPr lang="es-ES" sz="1200" dirty="0" err="1">
                <a:latin typeface="Avenir Roman" panose="02000503020000020003" pitchFamily="2" charset="0"/>
              </a:rPr>
              <a:t>Zahle</a:t>
            </a:r>
            <a:r>
              <a:rPr lang="es-ES" sz="1200" dirty="0">
                <a:latin typeface="Avenir Roman" panose="02000503020000020003" pitchFamily="2" charset="0"/>
              </a:rPr>
              <a:t> offices </a:t>
            </a:r>
            <a:r>
              <a:rPr lang="es-ES" sz="1200" dirty="0" err="1">
                <a:latin typeface="Avenir Roman" panose="02000503020000020003" pitchFamily="2" charset="0"/>
              </a:rPr>
              <a:t>localisations</a:t>
            </a:r>
            <a:endParaRPr lang="en-GB" sz="1200" dirty="0">
              <a:latin typeface="Avenir Roman" panose="02000503020000020003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10285E-D10F-4D16-92B1-21A7033F7F8B}"/>
              </a:ext>
            </a:extLst>
          </p:cNvPr>
          <p:cNvSpPr txBox="1"/>
          <p:nvPr/>
        </p:nvSpPr>
        <p:spPr>
          <a:xfrm>
            <a:off x="5641928" y="1191612"/>
            <a:ext cx="2146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venir Roman" panose="02000503020000020003" pitchFamily="2" charset="0"/>
              </a:rPr>
              <a:t>Meeting </a:t>
            </a:r>
            <a:r>
              <a:rPr lang="es-ES" dirty="0" err="1">
                <a:latin typeface="Avenir Roman" panose="02000503020000020003" pitchFamily="2" charset="0"/>
              </a:rPr>
              <a:t>point</a:t>
            </a:r>
            <a:endParaRPr lang="en-GB" dirty="0">
              <a:latin typeface="Avenir Roman" panose="02000503020000020003" pitchFamily="2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BB1DBEA-49A7-4C6E-A128-8008D7AE979A}"/>
              </a:ext>
            </a:extLst>
          </p:cNvPr>
          <p:cNvCxnSpPr>
            <a:cxnSpLocks/>
          </p:cNvCxnSpPr>
          <p:nvPr/>
        </p:nvCxnSpPr>
        <p:spPr>
          <a:xfrm>
            <a:off x="7316286" y="1536129"/>
            <a:ext cx="944845" cy="1348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35658FD-6A56-42F2-935A-1FEF9AE14045}"/>
              </a:ext>
            </a:extLst>
          </p:cNvPr>
          <p:cNvSpPr txBox="1"/>
          <p:nvPr/>
        </p:nvSpPr>
        <p:spPr>
          <a:xfrm>
            <a:off x="9338872" y="6026046"/>
            <a:ext cx="268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Lebanon </a:t>
            </a:r>
            <a:r>
              <a:rPr lang="es-ES" dirty="0" err="1">
                <a:solidFill>
                  <a:schemeClr val="accent1"/>
                </a:solidFill>
              </a:rPr>
              <a:t>Vehicle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Sharing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BFA6E5C-F093-7243-BFE8-59DED5451A20}"/>
              </a:ext>
            </a:extLst>
          </p:cNvPr>
          <p:cNvSpPr txBox="1">
            <a:spLocks/>
          </p:cNvSpPr>
          <p:nvPr/>
        </p:nvSpPr>
        <p:spPr>
          <a:xfrm>
            <a:off x="310948" y="222523"/>
            <a:ext cx="6358973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Meeting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Points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FA665CB7-8134-5045-AF1B-638BBE0AB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2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79DDE3-BB76-44AF-AB19-104D7587A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49" y="1584126"/>
            <a:ext cx="9912344" cy="4351338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>
                <a:latin typeface="Avenir Roman" panose="02000503020000020003" pitchFamily="2" charset="0"/>
              </a:rPr>
              <a:t>Movement </a:t>
            </a:r>
            <a:r>
              <a:rPr lang="es-ES" sz="2400" dirty="0" err="1">
                <a:latin typeface="Avenir Roman" panose="02000503020000020003" pitchFamily="2" charset="0"/>
              </a:rPr>
              <a:t>planning</a:t>
            </a:r>
            <a:r>
              <a:rPr lang="es-ES" sz="2400" dirty="0">
                <a:latin typeface="Avenir Roman" panose="02000503020000020003" pitchFamily="2" charset="0"/>
              </a:rPr>
              <a:t>: 	</a:t>
            </a:r>
            <a:r>
              <a:rPr lang="es-ES" sz="2400" dirty="0" err="1">
                <a:solidFill>
                  <a:srgbClr val="00B050"/>
                </a:solidFill>
                <a:latin typeface="Avenir Roman" panose="02000503020000020003" pitchFamily="2" charset="0"/>
              </a:rPr>
              <a:t>unchanged</a:t>
            </a:r>
            <a:r>
              <a:rPr lang="es-ES" sz="2400" dirty="0">
                <a:solidFill>
                  <a:srgbClr val="00B050"/>
                </a:solidFill>
                <a:latin typeface="Avenir Roman" panose="02000503020000020003" pitchFamily="2" charset="0"/>
              </a:rPr>
              <a:t> </a:t>
            </a:r>
            <a:r>
              <a:rPr lang="es-ES" sz="2400" dirty="0">
                <a:latin typeface="Avenir Roman" panose="02000503020000020003" pitchFamily="2" charset="0"/>
              </a:rPr>
              <a:t>(weekly, </a:t>
            </a:r>
            <a:r>
              <a:rPr lang="es-ES" sz="2400" dirty="0" err="1">
                <a:latin typeface="Avenir Roman" panose="02000503020000020003" pitchFamily="2" charset="0"/>
              </a:rPr>
              <a:t>deadline</a:t>
            </a:r>
            <a:r>
              <a:rPr lang="es-ES" sz="2400" dirty="0">
                <a:latin typeface="Avenir Roman" panose="02000503020000020003" pitchFamily="2" charset="0"/>
              </a:rPr>
              <a:t> Thursday)</a:t>
            </a:r>
          </a:p>
          <a:p>
            <a:r>
              <a:rPr lang="es-ES" sz="2400" dirty="0" err="1">
                <a:latin typeface="Avenir Roman" panose="02000503020000020003" pitchFamily="2" charset="0"/>
              </a:rPr>
              <a:t>Quality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of</a:t>
            </a:r>
            <a:r>
              <a:rPr lang="es-ES" sz="2400" dirty="0">
                <a:latin typeface="Avenir Roman" panose="02000503020000020003" pitchFamily="2" charset="0"/>
              </a:rPr>
              <a:t> service: 		</a:t>
            </a:r>
            <a:r>
              <a:rPr lang="es-ES" sz="2400" dirty="0" err="1">
                <a:solidFill>
                  <a:srgbClr val="00B050"/>
                </a:solidFill>
                <a:latin typeface="Avenir Roman" panose="02000503020000020003" pitchFamily="2" charset="0"/>
              </a:rPr>
              <a:t>unchanged</a:t>
            </a:r>
            <a:r>
              <a:rPr lang="es-ES" sz="2400" dirty="0">
                <a:latin typeface="Avenir Roman" panose="02000503020000020003" pitchFamily="2" charset="0"/>
              </a:rPr>
              <a:t> (safety, </a:t>
            </a:r>
            <a:r>
              <a:rPr lang="es-ES" sz="2400" dirty="0" err="1">
                <a:latin typeface="Avenir Roman" panose="02000503020000020003" pitchFamily="2" charset="0"/>
              </a:rPr>
              <a:t>timely</a:t>
            </a:r>
            <a:r>
              <a:rPr lang="es-ES" sz="2400" dirty="0">
                <a:latin typeface="Avenir Roman" panose="02000503020000020003" pitchFamily="2" charset="0"/>
              </a:rPr>
              <a:t>, </a:t>
            </a:r>
            <a:r>
              <a:rPr lang="es-ES" sz="2400" dirty="0" err="1">
                <a:latin typeface="Avenir Roman" panose="02000503020000020003" pitchFamily="2" charset="0"/>
              </a:rPr>
              <a:t>reliability</a:t>
            </a:r>
            <a:r>
              <a:rPr lang="es-ES" sz="2400" dirty="0">
                <a:latin typeface="Avenir Roman" panose="02000503020000020003" pitchFamily="2" charset="0"/>
              </a:rPr>
              <a:t>)</a:t>
            </a:r>
          </a:p>
          <a:p>
            <a:r>
              <a:rPr lang="es-ES" sz="2400" dirty="0" err="1">
                <a:latin typeface="Avenir Roman" panose="02000503020000020003" pitchFamily="2" charset="0"/>
              </a:rPr>
              <a:t>Visibility</a:t>
            </a:r>
            <a:r>
              <a:rPr lang="es-ES" sz="2400" dirty="0">
                <a:latin typeface="Avenir Roman" panose="02000503020000020003" pitchFamily="2" charset="0"/>
              </a:rPr>
              <a:t>/ ID: 		</a:t>
            </a:r>
            <a:r>
              <a:rPr lang="es-ES" sz="2400" dirty="0" err="1">
                <a:solidFill>
                  <a:srgbClr val="00B050"/>
                </a:solidFill>
                <a:latin typeface="Avenir Roman" panose="02000503020000020003" pitchFamily="2" charset="0"/>
              </a:rPr>
              <a:t>unchanged</a:t>
            </a:r>
            <a:r>
              <a:rPr lang="es-ES" sz="2400" dirty="0">
                <a:solidFill>
                  <a:srgbClr val="00B050"/>
                </a:solidFill>
                <a:latin typeface="Avenir Roman" panose="02000503020000020003" pitchFamily="2" charset="0"/>
              </a:rPr>
              <a:t> </a:t>
            </a:r>
            <a:r>
              <a:rPr lang="es-ES" sz="2400" dirty="0">
                <a:latin typeface="Avenir Roman" panose="02000503020000020003" pitchFamily="2" charset="0"/>
              </a:rPr>
              <a:t>(</a:t>
            </a:r>
            <a:r>
              <a:rPr lang="es-ES" sz="2400" dirty="0" err="1">
                <a:latin typeface="Avenir Roman" panose="02000503020000020003" pitchFamily="2" charset="0"/>
              </a:rPr>
              <a:t>Ngo</a:t>
            </a:r>
            <a:r>
              <a:rPr lang="es-ES" sz="2400" dirty="0">
                <a:latin typeface="Avenir Roman" panose="02000503020000020003" pitchFamily="2" charset="0"/>
              </a:rPr>
              <a:t> ID </a:t>
            </a:r>
            <a:r>
              <a:rPr lang="es-ES" sz="2400" dirty="0" err="1">
                <a:latin typeface="Avenir Roman" panose="02000503020000020003" pitchFamily="2" charset="0"/>
              </a:rPr>
              <a:t>cards</a:t>
            </a:r>
            <a:r>
              <a:rPr lang="es-ES" sz="2400" dirty="0">
                <a:latin typeface="Avenir Roman" panose="02000503020000020003" pitchFamily="2" charset="0"/>
              </a:rPr>
              <a:t>, </a:t>
            </a:r>
            <a:r>
              <a:rPr lang="es-ES" sz="2400" dirty="0" err="1">
                <a:latin typeface="Avenir Roman" panose="02000503020000020003" pitchFamily="2" charset="0"/>
              </a:rPr>
              <a:t>low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visibility</a:t>
            </a:r>
            <a:r>
              <a:rPr lang="es-ES" sz="2400" dirty="0">
                <a:latin typeface="Avenir Roman" panose="02000503020000020003" pitchFamily="2" charset="0"/>
              </a:rPr>
              <a:t> profile) </a:t>
            </a:r>
          </a:p>
          <a:p>
            <a:r>
              <a:rPr lang="es-ES" sz="2400" dirty="0" err="1">
                <a:latin typeface="Avenir Roman" panose="02000503020000020003" pitchFamily="2" charset="0"/>
              </a:rPr>
              <a:t>Covid</a:t>
            </a:r>
            <a:r>
              <a:rPr lang="es-ES" sz="2400" dirty="0">
                <a:latin typeface="Avenir Roman" panose="02000503020000020003" pitchFamily="2" charset="0"/>
              </a:rPr>
              <a:t> rules:			</a:t>
            </a:r>
            <a:r>
              <a:rPr lang="es-ES" sz="2400" dirty="0" err="1">
                <a:solidFill>
                  <a:srgbClr val="00B050"/>
                </a:solidFill>
                <a:latin typeface="Avenir Roman" panose="02000503020000020003" pitchFamily="2" charset="0"/>
              </a:rPr>
              <a:t>unchanged</a:t>
            </a:r>
            <a:r>
              <a:rPr lang="es-ES" sz="2400" dirty="0">
                <a:solidFill>
                  <a:srgbClr val="00B050"/>
                </a:solidFill>
                <a:latin typeface="Avenir Roman" panose="02000503020000020003" pitchFamily="2" charset="0"/>
              </a:rPr>
              <a:t> </a:t>
            </a:r>
            <a:r>
              <a:rPr lang="es-ES" sz="2400" dirty="0">
                <a:latin typeface="Avenir Roman" panose="02000503020000020003" pitchFamily="2" charset="0"/>
              </a:rPr>
              <a:t>(</a:t>
            </a:r>
            <a:r>
              <a:rPr lang="es-ES" sz="2400" dirty="0" err="1">
                <a:latin typeface="Avenir Roman" panose="02000503020000020003" pitchFamily="2" charset="0"/>
              </a:rPr>
              <a:t>harmonized</a:t>
            </a:r>
            <a:r>
              <a:rPr lang="es-ES" sz="2400" dirty="0">
                <a:latin typeface="Avenir Roman" panose="02000503020000020003" pitchFamily="2" charset="0"/>
              </a:rPr>
              <a:t>)</a:t>
            </a:r>
            <a:endParaRPr lang="en-GB" sz="2400" dirty="0">
              <a:latin typeface="Avenir Roman" panose="02000503020000020003" pitchFamily="2" charset="0"/>
            </a:endParaRPr>
          </a:p>
          <a:p>
            <a:endParaRPr lang="es-ES" dirty="0"/>
          </a:p>
          <a:p>
            <a:r>
              <a:rPr lang="es-ES" sz="2400" dirty="0" err="1">
                <a:latin typeface="Avenir Roman" panose="02000503020000020003" pitchFamily="2" charset="0"/>
              </a:rPr>
              <a:t>Type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of</a:t>
            </a:r>
            <a:r>
              <a:rPr lang="es-ES" sz="2400" dirty="0">
                <a:latin typeface="Avenir Roman" panose="02000503020000020003" pitchFamily="2" charset="0"/>
              </a:rPr>
              <a:t> vehicles: 		</a:t>
            </a:r>
            <a:r>
              <a:rPr lang="es-ES" sz="2400" dirty="0" err="1">
                <a:solidFill>
                  <a:srgbClr val="FFC000"/>
                </a:solidFill>
                <a:latin typeface="Avenir Roman" panose="02000503020000020003" pitchFamily="2" charset="0"/>
              </a:rPr>
              <a:t>changing</a:t>
            </a:r>
            <a:r>
              <a:rPr lang="es-ES" sz="2400" dirty="0">
                <a:solidFill>
                  <a:srgbClr val="FFC000"/>
                </a:solidFill>
                <a:latin typeface="Avenir Roman" panose="02000503020000020003" pitchFamily="2" charset="0"/>
              </a:rPr>
              <a:t> based on needs and leading </a:t>
            </a:r>
            <a:r>
              <a:rPr lang="es-ES" sz="2400" dirty="0" err="1">
                <a:solidFill>
                  <a:srgbClr val="FFC000"/>
                </a:solidFill>
                <a:latin typeface="Avenir Roman" panose="02000503020000020003" pitchFamily="2" charset="0"/>
              </a:rPr>
              <a:t>agency</a:t>
            </a:r>
            <a:endParaRPr lang="es-ES" sz="2400" dirty="0">
              <a:solidFill>
                <a:srgbClr val="FFC000"/>
              </a:solidFill>
              <a:latin typeface="Avenir Roman" panose="02000503020000020003" pitchFamily="2" charset="0"/>
            </a:endParaRPr>
          </a:p>
          <a:p>
            <a:r>
              <a:rPr lang="es-ES" sz="2400" dirty="0">
                <a:latin typeface="Avenir Roman" panose="02000503020000020003" pitchFamily="2" charset="0"/>
              </a:rPr>
              <a:t>Passengers: 			</a:t>
            </a:r>
            <a:r>
              <a:rPr lang="es-ES" sz="2400" dirty="0">
                <a:solidFill>
                  <a:srgbClr val="FFC000"/>
                </a:solidFill>
                <a:latin typeface="Avenir Roman" panose="02000503020000020003" pitchFamily="2" charset="0"/>
              </a:rPr>
              <a:t>can be </a:t>
            </a:r>
            <a:r>
              <a:rPr lang="es-ES" sz="2400" dirty="0" err="1">
                <a:solidFill>
                  <a:srgbClr val="FFC000"/>
                </a:solidFill>
                <a:latin typeface="Avenir Roman" panose="02000503020000020003" pitchFamily="2" charset="0"/>
              </a:rPr>
              <a:t>from</a:t>
            </a:r>
            <a:r>
              <a:rPr lang="es-ES" sz="2400" dirty="0">
                <a:solidFill>
                  <a:srgbClr val="FFC000"/>
                </a:solidFill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solidFill>
                  <a:srgbClr val="FFC000"/>
                </a:solidFill>
                <a:latin typeface="Avenir Roman" panose="02000503020000020003" pitchFamily="2" charset="0"/>
              </a:rPr>
              <a:t>different</a:t>
            </a:r>
            <a:r>
              <a:rPr lang="es-ES" sz="2400" dirty="0">
                <a:solidFill>
                  <a:srgbClr val="FFC000"/>
                </a:solidFill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solidFill>
                  <a:srgbClr val="FFC000"/>
                </a:solidFill>
                <a:latin typeface="Avenir Roman" panose="02000503020000020003" pitchFamily="2" charset="0"/>
              </a:rPr>
              <a:t>organizations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sz="2400" dirty="0" err="1">
                <a:latin typeface="Avenir Roman" panose="02000503020000020003" pitchFamily="2" charset="0"/>
              </a:rPr>
              <a:t>Departure</a:t>
            </a:r>
            <a:r>
              <a:rPr lang="es-ES" sz="2400" dirty="0">
                <a:latin typeface="Avenir Roman" panose="02000503020000020003" pitchFamily="2" charset="0"/>
              </a:rPr>
              <a:t>/</a:t>
            </a:r>
            <a:r>
              <a:rPr lang="es-ES" sz="2400" dirty="0" err="1">
                <a:latin typeface="Avenir Roman" panose="02000503020000020003" pitchFamily="2" charset="0"/>
              </a:rPr>
              <a:t>arrival</a:t>
            </a:r>
            <a:r>
              <a:rPr lang="es-ES" sz="2400" dirty="0">
                <a:latin typeface="Avenir Roman" panose="02000503020000020003" pitchFamily="2" charset="0"/>
              </a:rPr>
              <a:t> points: 	</a:t>
            </a:r>
            <a:r>
              <a:rPr lang="es-ES" sz="2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fixed</a:t>
            </a:r>
            <a:endParaRPr lang="es-ES" sz="2400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r>
              <a:rPr lang="es-ES" sz="2400" dirty="0" err="1">
                <a:latin typeface="Avenir Roman" panose="02000503020000020003" pitchFamily="2" charset="0"/>
              </a:rPr>
              <a:t>Departure</a:t>
            </a:r>
            <a:r>
              <a:rPr lang="es-ES" sz="2400" dirty="0">
                <a:latin typeface="Avenir Roman" panose="02000503020000020003" pitchFamily="2" charset="0"/>
              </a:rPr>
              <a:t> times: 		</a:t>
            </a:r>
            <a:r>
              <a:rPr lang="es-ES" sz="2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fixed</a:t>
            </a:r>
            <a:endParaRPr lang="es-ES" sz="2400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endParaRPr lang="es-ES" dirty="0"/>
          </a:p>
        </p:txBody>
      </p:sp>
      <p:sp>
        <p:nvSpPr>
          <p:cNvPr id="4" name="Cerrar llave 3">
            <a:extLst>
              <a:ext uri="{FF2B5EF4-FFF2-40B4-BE49-F238E27FC236}">
                <a16:creationId xmlns:a16="http://schemas.microsoft.com/office/drawing/2014/main" id="{B7F195F7-EB79-4823-9893-DD465DAC4B33}"/>
              </a:ext>
            </a:extLst>
          </p:cNvPr>
          <p:cNvSpPr/>
          <p:nvPr/>
        </p:nvSpPr>
        <p:spPr>
          <a:xfrm>
            <a:off x="4845324" y="4749294"/>
            <a:ext cx="299544" cy="8797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DE981C-5A33-4642-86B6-CF930B228D45}"/>
              </a:ext>
            </a:extLst>
          </p:cNvPr>
          <p:cNvSpPr txBox="1"/>
          <p:nvPr/>
        </p:nvSpPr>
        <p:spPr>
          <a:xfrm>
            <a:off x="5267121" y="4760695"/>
            <a:ext cx="6468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venir Roman" panose="02000503020000020003" pitchFamily="2" charset="0"/>
              </a:rPr>
              <a:t>Change </a:t>
            </a:r>
            <a:r>
              <a:rPr lang="es-ES" sz="2000" dirty="0" err="1">
                <a:latin typeface="Avenir Roman" panose="02000503020000020003" pitchFamily="2" charset="0"/>
              </a:rPr>
              <a:t>management</a:t>
            </a:r>
            <a:endParaRPr lang="es-ES" sz="2000" dirty="0">
              <a:latin typeface="Avenir Roman" panose="02000503020000020003" pitchFamily="2" charset="0"/>
            </a:endParaRPr>
          </a:p>
          <a:p>
            <a:r>
              <a:rPr lang="es-ES" sz="2000" dirty="0" err="1">
                <a:latin typeface="Avenir Roman" panose="02000503020000020003" pitchFamily="2" charset="0"/>
              </a:rPr>
              <a:t>Only</a:t>
            </a:r>
            <a:r>
              <a:rPr lang="es-ES" sz="2000" dirty="0">
                <a:latin typeface="Avenir Roman" panose="02000503020000020003" pitchFamily="2" charset="0"/>
              </a:rPr>
              <a:t> ‘</a:t>
            </a:r>
            <a:r>
              <a:rPr lang="es-ES" sz="2000" dirty="0" err="1">
                <a:latin typeface="Avenir Roman" panose="02000503020000020003" pitchFamily="2" charset="0"/>
              </a:rPr>
              <a:t>effort</a:t>
            </a:r>
            <a:r>
              <a:rPr lang="es-ES" sz="2000" dirty="0">
                <a:latin typeface="Avenir Roman" panose="02000503020000020003" pitchFamily="2" charset="0"/>
              </a:rPr>
              <a:t>’ </a:t>
            </a:r>
            <a:r>
              <a:rPr lang="es-ES" sz="2000" dirty="0" err="1">
                <a:latin typeface="Avenir Roman" panose="02000503020000020003" pitchFamily="2" charset="0"/>
              </a:rPr>
              <a:t>for</a:t>
            </a:r>
            <a:r>
              <a:rPr lang="es-ES" sz="2000" dirty="0">
                <a:latin typeface="Avenir Roman" panose="02000503020000020003" pitchFamily="2" charset="0"/>
              </a:rPr>
              <a:t> passengers</a:t>
            </a:r>
          </a:p>
          <a:p>
            <a:r>
              <a:rPr lang="es-ES" sz="2000" dirty="0" err="1">
                <a:latin typeface="Avenir Roman" panose="02000503020000020003" pitchFamily="2" charset="0"/>
              </a:rPr>
              <a:t>Contributes</a:t>
            </a:r>
            <a:r>
              <a:rPr lang="es-ES" sz="2000" dirty="0">
                <a:latin typeface="Avenir Roman" panose="02000503020000020003" pitchFamily="2" charset="0"/>
              </a:rPr>
              <a:t> to </a:t>
            </a:r>
            <a:r>
              <a:rPr lang="es-ES" sz="2000" dirty="0" err="1">
                <a:latin typeface="Avenir Roman" panose="02000503020000020003" pitchFamily="2" charset="0"/>
              </a:rPr>
              <a:t>optimization</a:t>
            </a:r>
            <a:r>
              <a:rPr lang="es-ES" sz="2000" dirty="0">
                <a:latin typeface="Avenir Roman" panose="02000503020000020003" pitchFamily="2" charset="0"/>
              </a:rPr>
              <a:t> </a:t>
            </a:r>
            <a:r>
              <a:rPr lang="es-ES" sz="1400" dirty="0">
                <a:latin typeface="Avenir Roman" panose="02000503020000020003" pitchFamily="2" charset="0"/>
              </a:rPr>
              <a:t>(</a:t>
            </a:r>
            <a:r>
              <a:rPr lang="es-ES" sz="1400" dirty="0" err="1">
                <a:latin typeface="Avenir Roman" panose="02000503020000020003" pitchFamily="2" charset="0"/>
              </a:rPr>
              <a:t>heading</a:t>
            </a:r>
            <a:r>
              <a:rPr lang="es-ES" sz="1400" dirty="0">
                <a:latin typeface="Avenir Roman" panose="02000503020000020003" pitchFamily="2" charset="0"/>
              </a:rPr>
              <a:t> to </a:t>
            </a:r>
            <a:r>
              <a:rPr lang="es-ES" sz="1400" dirty="0" err="1">
                <a:latin typeface="Avenir Roman" panose="02000503020000020003" pitchFamily="2" charset="0"/>
              </a:rPr>
              <a:t>Zahle</a:t>
            </a:r>
            <a:r>
              <a:rPr lang="es-ES" sz="1400" dirty="0">
                <a:latin typeface="Avenir Roman" panose="02000503020000020003" pitchFamily="2" charset="0"/>
              </a:rPr>
              <a:t> </a:t>
            </a:r>
            <a:r>
              <a:rPr lang="es-ES" sz="1400" dirty="0" err="1">
                <a:latin typeface="Avenir Roman" panose="02000503020000020003" pitchFamily="2" charset="0"/>
              </a:rPr>
              <a:t>for</a:t>
            </a:r>
            <a:r>
              <a:rPr lang="es-ES" sz="1400" dirty="0">
                <a:latin typeface="Avenir Roman" panose="02000503020000020003" pitchFamily="2" charset="0"/>
              </a:rPr>
              <a:t> a 1h meeting ?!)</a:t>
            </a:r>
            <a:endParaRPr lang="en-GB" sz="1400" dirty="0">
              <a:latin typeface="Avenir Roman" panose="02000503020000020003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D7A7F7A-9E9A-1B44-AECB-B18E3B6306FE}"/>
              </a:ext>
            </a:extLst>
          </p:cNvPr>
          <p:cNvSpPr txBox="1">
            <a:spLocks/>
          </p:cNvSpPr>
          <p:nvPr/>
        </p:nvSpPr>
        <p:spPr>
          <a:xfrm>
            <a:off x="310948" y="222523"/>
            <a:ext cx="8893013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What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does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it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involve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for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Users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/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Passengers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? 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E3FE64C-B667-9940-83F6-FC3D5E9C4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5A420-F808-4D8B-BE8D-32DCA044F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47" y="1495841"/>
            <a:ext cx="11471321" cy="2416592"/>
          </a:xfrm>
        </p:spPr>
        <p:txBody>
          <a:bodyPr>
            <a:normAutofit/>
          </a:bodyPr>
          <a:lstStyle/>
          <a:p>
            <a:r>
              <a:rPr lang="es-ES" sz="2400" dirty="0" err="1">
                <a:latin typeface="Avenir Roman" panose="02000503020000020003" pitchFamily="2" charset="0"/>
              </a:rPr>
              <a:t>Feedback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is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necessary</a:t>
            </a:r>
            <a:r>
              <a:rPr lang="es-ES" sz="2400" dirty="0">
                <a:latin typeface="Avenir Roman" panose="02000503020000020003" pitchFamily="2" charset="0"/>
              </a:rPr>
              <a:t>, </a:t>
            </a:r>
            <a:r>
              <a:rPr lang="es-ES" sz="2400" dirty="0" err="1">
                <a:latin typeface="Avenir Roman" panose="02000503020000020003" pitchFamily="2" charset="0"/>
              </a:rPr>
              <a:t>please</a:t>
            </a:r>
            <a:r>
              <a:rPr lang="es-ES" sz="2400" dirty="0">
                <a:latin typeface="Avenir Roman" panose="02000503020000020003" pitchFamily="2" charset="0"/>
              </a:rPr>
              <a:t> provide </a:t>
            </a:r>
            <a:r>
              <a:rPr lang="es-ES" sz="2400" dirty="0" err="1">
                <a:latin typeface="Avenir Roman" panose="02000503020000020003" pitchFamily="2" charset="0"/>
              </a:rPr>
              <a:t>them</a:t>
            </a:r>
            <a:r>
              <a:rPr lang="es-ES" sz="2400" dirty="0">
                <a:latin typeface="Avenir Roman" panose="02000503020000020003" pitchFamily="2" charset="0"/>
              </a:rPr>
              <a:t> as usual to your </a:t>
            </a:r>
            <a:r>
              <a:rPr lang="es-ES" sz="2400" dirty="0">
                <a:highlight>
                  <a:srgbClr val="FFFF00"/>
                </a:highlight>
                <a:latin typeface="Avenir Roman" panose="02000503020000020003" pitchFamily="2" charset="0"/>
              </a:rPr>
              <a:t>&lt;fleet manager&gt; and/or &lt;</a:t>
            </a:r>
            <a:r>
              <a:rPr lang="es-ES" sz="2400" dirty="0" err="1">
                <a:highlight>
                  <a:srgbClr val="FFFF00"/>
                </a:highlight>
                <a:latin typeface="Avenir Roman" panose="02000503020000020003" pitchFamily="2" charset="0"/>
              </a:rPr>
              <a:t>logistician</a:t>
            </a:r>
            <a:r>
              <a:rPr lang="es-ES" sz="2400" dirty="0">
                <a:highlight>
                  <a:srgbClr val="FFFF00"/>
                </a:highlight>
                <a:latin typeface="Avenir Roman" panose="02000503020000020003" pitchFamily="2" charset="0"/>
              </a:rPr>
              <a:t>&gt;</a:t>
            </a:r>
          </a:p>
          <a:p>
            <a:endParaRPr lang="es-ES" sz="2400" dirty="0">
              <a:highlight>
                <a:srgbClr val="FFFF00"/>
              </a:highlight>
              <a:latin typeface="Avenir Roman" panose="02000503020000020003" pitchFamily="2" charset="0"/>
            </a:endParaRPr>
          </a:p>
          <a:p>
            <a:r>
              <a:rPr lang="es-ES" sz="2400" dirty="0" err="1">
                <a:latin typeface="Avenir Roman" panose="02000503020000020003" pitchFamily="2" charset="0"/>
              </a:rPr>
              <a:t>Complaint</a:t>
            </a:r>
            <a:r>
              <a:rPr lang="es-ES" sz="2400" dirty="0">
                <a:latin typeface="Avenir Roman" panose="02000503020000020003" pitchFamily="2" charset="0"/>
              </a:rPr>
              <a:t> mechanism: remain </a:t>
            </a:r>
            <a:r>
              <a:rPr lang="es-ES" sz="2400" dirty="0" err="1">
                <a:latin typeface="Avenir Roman" panose="02000503020000020003" pitchFamily="2" charset="0"/>
              </a:rPr>
              <a:t>unchanged</a:t>
            </a:r>
            <a:r>
              <a:rPr lang="es-ES" sz="2400" dirty="0">
                <a:latin typeface="Avenir Roman" panose="02000503020000020003" pitchFamily="2" charset="0"/>
              </a:rPr>
              <a:t> (add </a:t>
            </a:r>
            <a:r>
              <a:rPr lang="es-ES" sz="2400" dirty="0" err="1">
                <a:latin typeface="Avenir Roman" panose="02000503020000020003" pitchFamily="2" charset="0"/>
              </a:rPr>
              <a:t>here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>
                <a:highlight>
                  <a:srgbClr val="FFFF00"/>
                </a:highlight>
                <a:latin typeface="Avenir Roman" panose="02000503020000020003" pitchFamily="2" charset="0"/>
              </a:rPr>
              <a:t>&gt;</a:t>
            </a:r>
            <a:r>
              <a:rPr lang="es-ES" sz="2400" dirty="0" err="1">
                <a:highlight>
                  <a:srgbClr val="FFFF00"/>
                </a:highlight>
                <a:latin typeface="Avenir Roman" panose="02000503020000020003" pitchFamily="2" charset="0"/>
              </a:rPr>
              <a:t>organization</a:t>
            </a:r>
            <a:r>
              <a:rPr lang="es-ES" sz="2400" dirty="0">
                <a:highlight>
                  <a:srgbClr val="FFFF00"/>
                </a:highlight>
                <a:latin typeface="Avenir Roman" panose="02000503020000020003" pitchFamily="2" charset="0"/>
              </a:rPr>
              <a:t>&lt; </a:t>
            </a:r>
            <a:r>
              <a:rPr lang="es-ES" sz="2400" dirty="0">
                <a:latin typeface="Avenir Roman" panose="02000503020000020003" pitchFamily="2" charset="0"/>
              </a:rPr>
              <a:t>rules)</a:t>
            </a:r>
            <a:endParaRPr lang="en-GB" sz="2400" dirty="0">
              <a:latin typeface="Avenir Roman" panose="02000503020000020003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41973A4-12CE-9741-9669-2058E41739D5}"/>
              </a:ext>
            </a:extLst>
          </p:cNvPr>
          <p:cNvSpPr txBox="1">
            <a:spLocks/>
          </p:cNvSpPr>
          <p:nvPr/>
        </p:nvSpPr>
        <p:spPr>
          <a:xfrm>
            <a:off x="310948" y="222523"/>
            <a:ext cx="8893013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Suggestions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Feedback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,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Complaints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553A5-AC38-CA4F-B51B-1CFA6F4D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8EDB251-D3D0-AC4C-A8AF-2E887DB72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889" y="3912433"/>
            <a:ext cx="6381436" cy="2203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dkEdge">
            <a:bevelT w="114300" prst="artDeco"/>
            <a:bevelB prst="relaxedInset"/>
          </a:sp3d>
        </p:spPr>
      </p:pic>
    </p:spTree>
    <p:extLst>
      <p:ext uri="{BB962C8B-B14F-4D97-AF65-F5344CB8AC3E}">
        <p14:creationId xmlns:p14="http://schemas.microsoft.com/office/powerpoint/2010/main" val="3669297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655918-822C-4130-A25F-1B1EE36A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48" y="1668229"/>
            <a:ext cx="10515600" cy="3923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highlight>
                  <a:srgbClr val="FFFF00"/>
                </a:highlight>
                <a:latin typeface="Avenir Roman" panose="02000503020000020003" pitchFamily="2" charset="0"/>
              </a:rPr>
              <a:t>Agencies to add </a:t>
            </a:r>
            <a:r>
              <a:rPr lang="es-ES" sz="2400" dirty="0" err="1">
                <a:highlight>
                  <a:srgbClr val="FFFF00"/>
                </a:highlight>
                <a:latin typeface="Avenir Roman" panose="02000503020000020003" pitchFamily="2" charset="0"/>
              </a:rPr>
              <a:t>here</a:t>
            </a:r>
            <a:r>
              <a:rPr lang="es-ES" sz="2400" dirty="0">
                <a:highlight>
                  <a:srgbClr val="FFFF00"/>
                </a:highlight>
                <a:latin typeface="Avenir Roman" panose="02000503020000020003" pitchFamily="2" charset="0"/>
              </a:rPr>
              <a:t> their respective focal </a:t>
            </a:r>
            <a:r>
              <a:rPr lang="es-ES" sz="2400" dirty="0" err="1">
                <a:highlight>
                  <a:srgbClr val="FFFF00"/>
                </a:highlight>
                <a:latin typeface="Avenir Roman" panose="02000503020000020003" pitchFamily="2" charset="0"/>
              </a:rPr>
              <a:t>points</a:t>
            </a:r>
            <a:r>
              <a:rPr lang="es-ES" sz="2400" dirty="0">
                <a:highlight>
                  <a:srgbClr val="FFFF00"/>
                </a:highlight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highlight>
                  <a:srgbClr val="FFFF00"/>
                </a:highlight>
                <a:latin typeface="Avenir Roman" panose="02000503020000020003" pitchFamily="2" charset="0"/>
              </a:rPr>
              <a:t>contacts</a:t>
            </a:r>
            <a:endParaRPr lang="es-ES" sz="2400" dirty="0">
              <a:highlight>
                <a:srgbClr val="FFFF00"/>
              </a:highlight>
              <a:latin typeface="Avenir Roman" panose="02000503020000020003" pitchFamily="2" charset="0"/>
            </a:endParaRPr>
          </a:p>
          <a:p>
            <a:pPr marL="0" indent="0">
              <a:buNone/>
            </a:pPr>
            <a:endParaRPr lang="es-ES" sz="24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r>
              <a:rPr lang="es-ES" sz="2400" dirty="0">
                <a:latin typeface="Avenir Roman" panose="02000503020000020003" pitchFamily="2" charset="0"/>
              </a:rPr>
              <a:t>You can </a:t>
            </a:r>
            <a:r>
              <a:rPr lang="es-ES" sz="2400" dirty="0" err="1">
                <a:latin typeface="Avenir Roman" panose="02000503020000020003" pitchFamily="2" charset="0"/>
              </a:rPr>
              <a:t>also</a:t>
            </a:r>
            <a:r>
              <a:rPr lang="es-ES" sz="2400" dirty="0">
                <a:latin typeface="Avenir Roman" panose="02000503020000020003" pitchFamily="2" charset="0"/>
              </a:rPr>
              <a:t> reach </a:t>
            </a:r>
            <a:r>
              <a:rPr lang="es-ES" sz="2400" dirty="0" err="1">
                <a:latin typeface="Avenir Roman" panose="02000503020000020003" pitchFamily="2" charset="0"/>
              </a:rPr>
              <a:t>out</a:t>
            </a:r>
            <a:r>
              <a:rPr lang="es-ES" sz="2400" dirty="0">
                <a:latin typeface="Avenir Roman" panose="02000503020000020003" pitchFamily="2" charset="0"/>
              </a:rPr>
              <a:t> anytime to:</a:t>
            </a:r>
          </a:p>
          <a:p>
            <a:pPr marL="0" indent="0">
              <a:buNone/>
            </a:pPr>
            <a:endParaRPr lang="es-ES" sz="2400" dirty="0">
              <a:latin typeface="Avenir Roman" panose="02000503020000020003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s-ES" sz="2400" b="1" dirty="0">
                <a:latin typeface="Avenir Roman" panose="02000503020000020003" pitchFamily="2" charset="0"/>
              </a:rPr>
              <a:t>Cyril Pierrot</a:t>
            </a:r>
            <a:br>
              <a:rPr lang="es-ES" sz="2400" dirty="0">
                <a:latin typeface="Avenir Roman" panose="02000503020000020003" pitchFamily="2" charset="0"/>
              </a:rPr>
            </a:br>
            <a:r>
              <a:rPr lang="es-ES" sz="2400" dirty="0">
                <a:latin typeface="Avenir Roman" panose="02000503020000020003" pitchFamily="2" charset="0"/>
              </a:rPr>
              <a:t>Project Coordinator | </a:t>
            </a:r>
            <a:r>
              <a:rPr lang="es-ES" sz="2400" u="sng" dirty="0">
                <a:latin typeface="Avenir Roman" panose="02000503020000020003" pitchFamily="2" charset="0"/>
                <a:hlinkClick r:id="rId2"/>
              </a:rPr>
              <a:t>Fleet </a:t>
            </a:r>
            <a:r>
              <a:rPr lang="es-ES" sz="2400" u="sng" dirty="0" err="1">
                <a:latin typeface="Avenir Roman" panose="02000503020000020003" pitchFamily="2" charset="0"/>
                <a:hlinkClick r:id="rId2"/>
              </a:rPr>
              <a:t>Forum</a:t>
            </a:r>
            <a:r>
              <a:rPr lang="es-ES" sz="2400" dirty="0">
                <a:latin typeface="Avenir Roman" panose="02000503020000020003" pitchFamily="2" charset="0"/>
              </a:rPr>
              <a:t> 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S" sz="2400" dirty="0">
                <a:latin typeface="Avenir Roman" panose="02000503020000020003" pitchFamily="2" charset="0"/>
              </a:rPr>
              <a:t>M: +961 76 922 878</a:t>
            </a:r>
            <a:br>
              <a:rPr lang="es-ES" sz="2400" dirty="0">
                <a:latin typeface="Avenir Roman" panose="02000503020000020003" pitchFamily="2" charset="0"/>
              </a:rPr>
            </a:br>
            <a:r>
              <a:rPr lang="es-ES" sz="2400" dirty="0">
                <a:latin typeface="Avenir Roman" panose="02000503020000020003" pitchFamily="2" charset="0"/>
              </a:rPr>
              <a:t>E: </a:t>
            </a:r>
            <a:r>
              <a:rPr lang="es-ES" sz="2400" u="sng" dirty="0">
                <a:latin typeface="Avenir Roman" panose="02000503020000020003" pitchFamily="2" charset="0"/>
                <a:hlinkClick r:id="rId3"/>
              </a:rPr>
              <a:t>cyril.pierrot@fleetforum.org</a:t>
            </a:r>
            <a:endParaRPr lang="es-ES" sz="2400" dirty="0">
              <a:latin typeface="Avenir Roman" panose="02000503020000020003" pitchFamily="2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310EF31-4336-5147-A6A0-05C2C165740F}"/>
              </a:ext>
            </a:extLst>
          </p:cNvPr>
          <p:cNvSpPr txBox="1">
            <a:spLocks/>
          </p:cNvSpPr>
          <p:nvPr/>
        </p:nvSpPr>
        <p:spPr>
          <a:xfrm>
            <a:off x="310948" y="222523"/>
            <a:ext cx="8893013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Reach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out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F99F89-ABEB-3A43-AFF2-C39B245E1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76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3BE524AF-D3C1-4B6C-934F-1C63DAA83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4" y="1802941"/>
            <a:ext cx="5780243" cy="3255000"/>
          </a:xfr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F7F2684-E5CA-4174-AF65-C2EE8686A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3" y="1802941"/>
            <a:ext cx="5780244" cy="3255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B0352C4-3EBA-4BEB-A12A-7DAA6F7C8D5C}"/>
              </a:ext>
            </a:extLst>
          </p:cNvPr>
          <p:cNvSpPr txBox="1"/>
          <p:nvPr/>
        </p:nvSpPr>
        <p:spPr>
          <a:xfrm>
            <a:off x="0" y="719527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latin typeface="Avenir Roman" panose="02000503020000020003" pitchFamily="2" charset="0"/>
              </a:rPr>
              <a:t>Come join </a:t>
            </a:r>
            <a:r>
              <a:rPr lang="es-ES" sz="3000" b="1" dirty="0" err="1">
                <a:latin typeface="Avenir Roman" panose="02000503020000020003" pitchFamily="2" charset="0"/>
              </a:rPr>
              <a:t>us</a:t>
            </a:r>
            <a:r>
              <a:rPr lang="es-ES" sz="3000" b="1" dirty="0">
                <a:latin typeface="Avenir Roman" panose="02000503020000020003" pitchFamily="2" charset="0"/>
              </a:rPr>
              <a:t> and </a:t>
            </a:r>
            <a:r>
              <a:rPr lang="es-ES" sz="3000" b="1" dirty="0" err="1">
                <a:latin typeface="Avenir Roman" panose="02000503020000020003" pitchFamily="2" charset="0"/>
              </a:rPr>
              <a:t>let’s</a:t>
            </a:r>
            <a:r>
              <a:rPr lang="es-ES" sz="3000" b="1" dirty="0">
                <a:latin typeface="Avenir Roman" panose="02000503020000020003" pitchFamily="2" charset="0"/>
              </a:rPr>
              <a:t> explore together !</a:t>
            </a:r>
            <a:endParaRPr lang="en-GB" sz="3000" b="1" dirty="0">
              <a:latin typeface="Avenir Roman" panose="02000503020000020003" pitchFamily="2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11F08A30-20AE-4044-9611-38B45AB59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762" y="5587358"/>
            <a:ext cx="2056476" cy="75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7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D25C20-7E52-8640-BF0A-8A504C360AA0}"/>
              </a:ext>
            </a:extLst>
          </p:cNvPr>
          <p:cNvSpPr/>
          <p:nvPr/>
        </p:nvSpPr>
        <p:spPr>
          <a:xfrm>
            <a:off x="194338" y="224389"/>
            <a:ext cx="9633232" cy="60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What is Fleet Forum? </a:t>
            </a:r>
            <a:endParaRPr lang="en-GB" sz="3000" b="1" dirty="0">
              <a:effectLst/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08A0D9-C3CC-7944-9C83-263E0D012E48}"/>
              </a:ext>
            </a:extLst>
          </p:cNvPr>
          <p:cNvSpPr txBox="1"/>
          <p:nvPr/>
        </p:nvSpPr>
        <p:spPr>
          <a:xfrm>
            <a:off x="182655" y="1163231"/>
            <a:ext cx="5402475" cy="39854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lvl="0"/>
            <a:r>
              <a:rPr lang="en-US" sz="1600" b="1" u="sng" dirty="0">
                <a:solidFill>
                  <a:srgbClr val="58789F"/>
                </a:solidFill>
                <a:latin typeface="Avenir" panose="02000503020000020003" pitchFamily="2" charset="0"/>
              </a:rPr>
              <a:t>Innovative Strategies for the Road Ahead</a:t>
            </a:r>
          </a:p>
          <a:p>
            <a:pPr lvl="0"/>
            <a:endParaRPr lang="en-US" sz="1600" u="sng" dirty="0">
              <a:latin typeface="Avenir" panose="02000503020000020003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venir" panose="02000503020000020003" pitchFamily="2" charset="0"/>
              </a:rPr>
              <a:t>Swiss, not-for-profit membership association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latin typeface="Avenir" panose="02000503020000020003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venir" panose="02000503020000020003" pitchFamily="2" charset="0"/>
              </a:rPr>
              <a:t>Inspiring better, cleaner, safer and more effective transport around the world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latin typeface="Avenir" panose="02000503020000020003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venir" panose="02000503020000020003" pitchFamily="2" charset="0"/>
              </a:rPr>
              <a:t>We are enablers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latin typeface="Avenir" panose="02000503020000020003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venir" panose="02000503020000020003" pitchFamily="2" charset="0"/>
              </a:rPr>
              <a:t>We bring together key players in the aid and development and commercial transport sectors.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latin typeface="Avenir" panose="02000503020000020003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venir" panose="02000503020000020003" pitchFamily="2" charset="0"/>
              </a:rPr>
              <a:t> We facilitate knowledge and experience sharing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latin typeface="Avenir" panose="02000503020000020003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>
                <a:latin typeface="Avenir" panose="02000503020000020003" pitchFamily="2" charset="0"/>
              </a:rPr>
              <a:t>We develop </a:t>
            </a:r>
            <a:r>
              <a:rPr lang="en-US" sz="1600" dirty="0" err="1">
                <a:latin typeface="Avenir" panose="02000503020000020003" pitchFamily="2" charset="0"/>
              </a:rPr>
              <a:t>programmes</a:t>
            </a:r>
            <a:r>
              <a:rPr lang="en-US" sz="1600" dirty="0">
                <a:latin typeface="Avenir" panose="02000503020000020003" pitchFamily="2" charset="0"/>
              </a:rPr>
              <a:t> to </a:t>
            </a:r>
            <a:r>
              <a:rPr lang="en-US" sz="1600" dirty="0" err="1">
                <a:latin typeface="Avenir" panose="02000503020000020003" pitchFamily="2" charset="0"/>
              </a:rPr>
              <a:t>realise</a:t>
            </a:r>
            <a:r>
              <a:rPr lang="en-US" sz="1600" dirty="0">
                <a:latin typeface="Avenir" panose="02000503020000020003" pitchFamily="2" charset="0"/>
              </a:rPr>
              <a:t> better fleet management</a:t>
            </a:r>
          </a:p>
          <a:p>
            <a:pPr lvl="0"/>
            <a:endParaRPr lang="en-US" sz="1600" dirty="0">
              <a:latin typeface="Avenir" panose="02000503020000020003" pitchFamily="2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767AB66-2261-8548-A513-9906B9856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130" y="1163231"/>
            <a:ext cx="6265518" cy="542931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38B7355-8A85-E548-B647-F03395304BF4}"/>
              </a:ext>
            </a:extLst>
          </p:cNvPr>
          <p:cNvSpPr txBox="1"/>
          <p:nvPr/>
        </p:nvSpPr>
        <p:spPr>
          <a:xfrm>
            <a:off x="61566" y="5798250"/>
            <a:ext cx="55235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l-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</a:rPr>
              <a:t>In 2022, we worked together with </a:t>
            </a:r>
            <a:br>
              <a:rPr lang="nl-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</a:rPr>
            </a:br>
            <a:r>
              <a:rPr lang="nl-NL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" panose="02000503020000020003" pitchFamily="2" charset="0"/>
              </a:rPr>
              <a:t>Fleet Managers and Drivers around the world: 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F8771F3-BFF5-C140-8720-ED233EF1C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8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4">
            <a:extLst>
              <a:ext uri="{FF2B5EF4-FFF2-40B4-BE49-F238E27FC236}">
                <a16:creationId xmlns:a16="http://schemas.microsoft.com/office/drawing/2014/main" id="{9EAA550B-836B-461E-9124-E8FF2CE7D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628" y="1122691"/>
            <a:ext cx="5610883" cy="5311638"/>
          </a:xfrm>
          <a:prstGeom prst="rect">
            <a:avLst/>
          </a:prstGeom>
        </p:spPr>
      </p:pic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9EA4F59-1A8C-46AC-9588-247364EE915B}"/>
              </a:ext>
            </a:extLst>
          </p:cNvPr>
          <p:cNvSpPr txBox="1">
            <a:spLocks/>
          </p:cNvSpPr>
          <p:nvPr/>
        </p:nvSpPr>
        <p:spPr>
          <a:xfrm>
            <a:off x="190500" y="1273066"/>
            <a:ext cx="4383014" cy="4588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latin typeface="Avenir Roman" panose="02000503020000020003" pitchFamily="2" charset="0"/>
              </a:rPr>
              <a:t>1,2 </a:t>
            </a:r>
            <a:r>
              <a:rPr lang="es-ES" sz="2000" dirty="0" err="1">
                <a:latin typeface="Avenir Roman" panose="02000503020000020003" pitchFamily="2" charset="0"/>
              </a:rPr>
              <a:t>billions</a:t>
            </a:r>
            <a:r>
              <a:rPr lang="es-ES" sz="2000" dirty="0">
                <a:latin typeface="Avenir Roman" panose="02000503020000020003" pitchFamily="2" charset="0"/>
              </a:rPr>
              <a:t> vehicles on </a:t>
            </a:r>
            <a:r>
              <a:rPr lang="es-ES" sz="2000" dirty="0" err="1">
                <a:latin typeface="Avenir Roman" panose="02000503020000020003" pitchFamily="2" charset="0"/>
              </a:rPr>
              <a:t>the</a:t>
            </a:r>
            <a:r>
              <a:rPr lang="es-ES" sz="2000" dirty="0">
                <a:latin typeface="Avenir Roman" panose="02000503020000020003" pitchFamily="2" charset="0"/>
              </a:rPr>
              <a:t> </a:t>
            </a:r>
            <a:r>
              <a:rPr lang="es-ES" sz="2000" dirty="0" err="1">
                <a:latin typeface="Avenir Roman" panose="02000503020000020003" pitchFamily="2" charset="0"/>
              </a:rPr>
              <a:t>planet</a:t>
            </a:r>
            <a:endParaRPr lang="es-ES" sz="2000" dirty="0">
              <a:latin typeface="Avenir Roman" panose="02000503020000020003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D9BE63-90AB-49A8-A827-DF3CF5D11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24" y="1781511"/>
            <a:ext cx="5206098" cy="34571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D15F16-DDE9-4A0C-ADC0-42A8C8227277}"/>
              </a:ext>
            </a:extLst>
          </p:cNvPr>
          <p:cNvSpPr txBox="1"/>
          <p:nvPr/>
        </p:nvSpPr>
        <p:spPr>
          <a:xfrm>
            <a:off x="190500" y="5328354"/>
            <a:ext cx="2971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venir Roman" panose="02000503020000020003" pitchFamily="2" charset="0"/>
              </a:rPr>
              <a:t>(Credit: Samrat Mukherjee/CSE)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5FECACC-7745-7447-ACE0-7130E847C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D98E73AC-C424-B448-BA2B-56C37E998C42}"/>
              </a:ext>
            </a:extLst>
          </p:cNvPr>
          <p:cNvSpPr txBox="1">
            <a:spLocks/>
          </p:cNvSpPr>
          <p:nvPr/>
        </p:nvSpPr>
        <p:spPr>
          <a:xfrm>
            <a:off x="310948" y="222523"/>
            <a:ext cx="6358973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Background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-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Facts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and Figures (1)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1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89E557-418F-432F-8767-7B529A3DB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48" y="1275660"/>
            <a:ext cx="6686498" cy="436607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0A8769-04D2-429C-BAB6-D4DC4E007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94" y="1275660"/>
            <a:ext cx="4451902" cy="43660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5A1DAA0-4090-4934-86A7-A5E88DC2B0FB}"/>
              </a:ext>
            </a:extLst>
          </p:cNvPr>
          <p:cNvSpPr txBox="1"/>
          <p:nvPr/>
        </p:nvSpPr>
        <p:spPr>
          <a:xfrm>
            <a:off x="1057768" y="6064797"/>
            <a:ext cx="990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>
                <a:solidFill>
                  <a:srgbClr val="FF0000"/>
                </a:solidFill>
                <a:latin typeface="Avenir Roman" panose="02000503020000020003" pitchFamily="2" charset="0"/>
              </a:rPr>
              <a:t>BUSINESS AS USUAL = WORST CASE SCENARIO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0EDE23A-3906-E94A-9E3F-B237130EF7F4}"/>
              </a:ext>
            </a:extLst>
          </p:cNvPr>
          <p:cNvSpPr txBox="1">
            <a:spLocks/>
          </p:cNvSpPr>
          <p:nvPr/>
        </p:nvSpPr>
        <p:spPr>
          <a:xfrm>
            <a:off x="310948" y="222523"/>
            <a:ext cx="6358973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Background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-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Facts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and Figures (2)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7CD0B57-E7E1-AA44-A17B-85E2175F9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5D26C4-B311-4FDA-8820-44977AE1D2B2}"/>
              </a:ext>
            </a:extLst>
          </p:cNvPr>
          <p:cNvSpPr txBox="1"/>
          <p:nvPr/>
        </p:nvSpPr>
        <p:spPr>
          <a:xfrm>
            <a:off x="260424" y="1309793"/>
            <a:ext cx="902645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FF0000"/>
                </a:solidFill>
                <a:latin typeface="Avenir Roman" panose="02000503020000020003" pitchFamily="2" charset="0"/>
              </a:rPr>
              <a:t>1 - REDUCE DEMAND</a:t>
            </a:r>
          </a:p>
          <a:p>
            <a:r>
              <a:rPr lang="es-ES" sz="2400" dirty="0">
                <a:solidFill>
                  <a:srgbClr val="FF0000"/>
                </a:solidFill>
                <a:latin typeface="Avenir Roman" panose="02000503020000020003" pitchFamily="2" charset="0"/>
              </a:rPr>
              <a:t>2 - OPTIMIZE WHAT IS NOT REDUCED</a:t>
            </a:r>
          </a:p>
          <a:p>
            <a:endParaRPr lang="en-GB" sz="20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Roman" panose="02000503020000020003" pitchFamily="2" charset="0"/>
              </a:rPr>
              <a:t>Reduce movements (sufficiency)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Roman" panose="02000503020000020003" pitchFamily="2" charset="0"/>
              </a:rPr>
              <a:t>Reduce size of fleets (sufficiency)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Roman" panose="02000503020000020003" pitchFamily="2" charset="0"/>
              </a:rPr>
              <a:t>Reduce size and power of vehicles (sufficiency)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Roman" panose="02000503020000020003" pitchFamily="2" charset="0"/>
              </a:rPr>
              <a:t>Increase occupancy rate of vehicles (sufficiency)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Roman" panose="02000503020000020003" pitchFamily="2" charset="0"/>
              </a:rPr>
              <a:t>Implement eco-driving good practices (sufficiency)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Roman" panose="02000503020000020003" pitchFamily="2" charset="0"/>
              </a:rPr>
              <a:t>Promote public transport and soft mobility (sufficiency)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Roman" panose="02000503020000020003" pitchFamily="2" charset="0"/>
              </a:rPr>
              <a:t>Ensure proper preventive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venir Roman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Roman" panose="02000503020000020003" pitchFamily="2" charset="0"/>
              </a:rPr>
              <a:t>Source fuel efficient vehicles? (technology)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Roman" panose="02000503020000020003" pitchFamily="2" charset="0"/>
              </a:rPr>
              <a:t>Source efficient fuels? (technology)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Roman" panose="02000503020000020003" pitchFamily="2" charset="0"/>
              </a:rPr>
              <a:t>Electric vehicles? (technology)</a:t>
            </a:r>
          </a:p>
          <a:p>
            <a:endParaRPr lang="en-GB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DC9719F-E29C-A047-B76B-4B2B3EC5D91D}"/>
              </a:ext>
            </a:extLst>
          </p:cNvPr>
          <p:cNvSpPr txBox="1">
            <a:spLocks/>
          </p:cNvSpPr>
          <p:nvPr/>
        </p:nvSpPr>
        <p:spPr>
          <a:xfrm>
            <a:off x="260424" y="438255"/>
            <a:ext cx="9740826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Fleet Management: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Levers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of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Action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? 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6C31C5C-326E-9442-8202-5B6539381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4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4529C8-86C3-4936-A4BC-DF161013CD4E}"/>
              </a:ext>
            </a:extLst>
          </p:cNvPr>
          <p:cNvSpPr txBox="1"/>
          <p:nvPr/>
        </p:nvSpPr>
        <p:spPr>
          <a:xfrm>
            <a:off x="530087" y="1677435"/>
            <a:ext cx="1110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FFFF00"/>
                </a:highlight>
              </a:rPr>
              <a:t>Each </a:t>
            </a:r>
            <a:r>
              <a:rPr lang="es-ES" dirty="0" err="1">
                <a:highlight>
                  <a:srgbClr val="FFFF00"/>
                </a:highlight>
              </a:rPr>
              <a:t>organization</a:t>
            </a:r>
            <a:r>
              <a:rPr lang="es-ES" dirty="0">
                <a:highlight>
                  <a:srgbClr val="FFFF00"/>
                </a:highlight>
              </a:rPr>
              <a:t> to add display and explain </a:t>
            </a:r>
            <a:r>
              <a:rPr lang="es-ES" dirty="0" err="1">
                <a:highlight>
                  <a:srgbClr val="FFFF00"/>
                </a:highlight>
              </a:rPr>
              <a:t>here</a:t>
            </a:r>
            <a:r>
              <a:rPr lang="es-ES" dirty="0">
                <a:highlight>
                  <a:srgbClr val="FFFF00"/>
                </a:highlight>
              </a:rPr>
              <a:t> </a:t>
            </a:r>
            <a:r>
              <a:rPr lang="es-ES" dirty="0" err="1">
                <a:highlight>
                  <a:srgbClr val="FFFF00"/>
                </a:highlight>
              </a:rPr>
              <a:t>its</a:t>
            </a:r>
            <a:r>
              <a:rPr lang="es-ES" dirty="0">
                <a:highlight>
                  <a:srgbClr val="FFFF00"/>
                </a:highlight>
              </a:rPr>
              <a:t> global </a:t>
            </a:r>
            <a:r>
              <a:rPr lang="es-ES" dirty="0" err="1">
                <a:highlight>
                  <a:srgbClr val="FFFF00"/>
                </a:highlight>
              </a:rPr>
              <a:t>environmental</a:t>
            </a:r>
            <a:r>
              <a:rPr lang="es-ES" dirty="0">
                <a:highlight>
                  <a:srgbClr val="FFFF00"/>
                </a:highlight>
              </a:rPr>
              <a:t> </a:t>
            </a:r>
            <a:r>
              <a:rPr lang="es-ES" dirty="0" err="1">
                <a:highlight>
                  <a:srgbClr val="FFFF00"/>
                </a:highlight>
              </a:rPr>
              <a:t>engagements</a:t>
            </a:r>
            <a:r>
              <a:rPr lang="es-ES" dirty="0">
                <a:highlight>
                  <a:srgbClr val="FFFF00"/>
                </a:highlight>
              </a:rPr>
              <a:t>…</a:t>
            </a:r>
          </a:p>
          <a:p>
            <a:r>
              <a:rPr lang="es-ES" dirty="0">
                <a:highlight>
                  <a:srgbClr val="FFFF00"/>
                </a:highlight>
              </a:rPr>
              <a:t>And </a:t>
            </a:r>
            <a:r>
              <a:rPr lang="es-ES" dirty="0" err="1">
                <a:highlight>
                  <a:srgbClr val="FFFF00"/>
                </a:highlight>
              </a:rPr>
              <a:t>highlight</a:t>
            </a:r>
            <a:r>
              <a:rPr lang="es-ES" dirty="0">
                <a:highlight>
                  <a:srgbClr val="FFFF00"/>
                </a:highlight>
              </a:rPr>
              <a:t> </a:t>
            </a:r>
            <a:r>
              <a:rPr lang="es-ES" dirty="0" err="1">
                <a:highlight>
                  <a:srgbClr val="FFFF00"/>
                </a:highlight>
              </a:rPr>
              <a:t>the</a:t>
            </a:r>
            <a:r>
              <a:rPr lang="es-ES" dirty="0">
                <a:highlight>
                  <a:srgbClr val="FFFF00"/>
                </a:highlight>
              </a:rPr>
              <a:t> </a:t>
            </a:r>
            <a:r>
              <a:rPr lang="es-ES" dirty="0" err="1">
                <a:highlight>
                  <a:srgbClr val="FFFF00"/>
                </a:highlight>
              </a:rPr>
              <a:t>fact</a:t>
            </a:r>
            <a:r>
              <a:rPr lang="es-ES" dirty="0">
                <a:highlight>
                  <a:srgbClr val="FFFF00"/>
                </a:highlight>
              </a:rPr>
              <a:t> that </a:t>
            </a:r>
            <a:r>
              <a:rPr lang="es-ES" dirty="0" err="1">
                <a:highlight>
                  <a:srgbClr val="FFFF00"/>
                </a:highlight>
              </a:rPr>
              <a:t>the</a:t>
            </a:r>
            <a:r>
              <a:rPr lang="es-ES" dirty="0">
                <a:highlight>
                  <a:srgbClr val="FFFF00"/>
                </a:highlight>
              </a:rPr>
              <a:t> vehicle sharing initiative </a:t>
            </a:r>
            <a:r>
              <a:rPr lang="es-ES" dirty="0" err="1">
                <a:highlight>
                  <a:srgbClr val="FFFF00"/>
                </a:highlight>
              </a:rPr>
              <a:t>is</a:t>
            </a:r>
            <a:r>
              <a:rPr lang="es-ES" dirty="0">
                <a:highlight>
                  <a:srgbClr val="FFFF00"/>
                </a:highlight>
              </a:rPr>
              <a:t> an </a:t>
            </a:r>
            <a:r>
              <a:rPr lang="es-ES" dirty="0" err="1">
                <a:highlight>
                  <a:srgbClr val="FFFF00"/>
                </a:highlight>
              </a:rPr>
              <a:t>opportunity</a:t>
            </a:r>
            <a:r>
              <a:rPr lang="es-ES" dirty="0">
                <a:highlight>
                  <a:srgbClr val="FFFF00"/>
                </a:highlight>
              </a:rPr>
              <a:t> to </a:t>
            </a:r>
            <a:r>
              <a:rPr lang="es-ES" dirty="0" err="1">
                <a:highlight>
                  <a:srgbClr val="FFFF00"/>
                </a:highlight>
              </a:rPr>
              <a:t>walk</a:t>
            </a:r>
            <a:r>
              <a:rPr lang="es-ES" dirty="0">
                <a:highlight>
                  <a:srgbClr val="FFFF00"/>
                </a:highlight>
              </a:rPr>
              <a:t> </a:t>
            </a:r>
            <a:r>
              <a:rPr lang="es-ES" dirty="0" err="1">
                <a:highlight>
                  <a:srgbClr val="FFFF00"/>
                </a:highlight>
              </a:rPr>
              <a:t>the</a:t>
            </a:r>
            <a:r>
              <a:rPr lang="es-ES" dirty="0">
                <a:highlight>
                  <a:srgbClr val="FFFF00"/>
                </a:highlight>
              </a:rPr>
              <a:t> talk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F671459-EFF2-DA44-847B-1861185CDFB7}"/>
              </a:ext>
            </a:extLst>
          </p:cNvPr>
          <p:cNvSpPr txBox="1">
            <a:spLocks/>
          </p:cNvSpPr>
          <p:nvPr/>
        </p:nvSpPr>
        <p:spPr>
          <a:xfrm>
            <a:off x="260424" y="438255"/>
            <a:ext cx="10669514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 err="1">
                <a:solidFill>
                  <a:srgbClr val="4B7CA8"/>
                </a:solidFill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Add</a:t>
            </a:r>
            <a:r>
              <a:rPr lang="es-ES" sz="3000" b="1" dirty="0">
                <a:solidFill>
                  <a:srgbClr val="4B7CA8"/>
                </a:solidFill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solidFill>
                  <a:srgbClr val="4B7CA8"/>
                </a:solidFill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Your</a:t>
            </a:r>
            <a:r>
              <a:rPr lang="es-ES" sz="3000" b="1" dirty="0">
                <a:solidFill>
                  <a:srgbClr val="4B7CA8"/>
                </a:solidFill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Agency </a:t>
            </a:r>
            <a:r>
              <a:rPr lang="es-ES" sz="3000" b="1" dirty="0" err="1">
                <a:solidFill>
                  <a:srgbClr val="4B7CA8"/>
                </a:solidFill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Name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: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Environmental</a:t>
            </a:r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Commitments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946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9BC322C-53BE-4CDF-9D2B-6EBFBB156D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A5BBEE-461D-4411-B7CC-B326E81BD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942" y="2570659"/>
            <a:ext cx="2606116" cy="95701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155E473-A58A-3843-9135-414609642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725" y="4124560"/>
            <a:ext cx="10496550" cy="890312"/>
          </a:xfrm>
        </p:spPr>
        <p:txBody>
          <a:bodyPr>
            <a:normAutofit/>
          </a:bodyPr>
          <a:lstStyle/>
          <a:p>
            <a:r>
              <a:rPr lang="es-ES" sz="5000" b="1" dirty="0">
                <a:solidFill>
                  <a:schemeClr val="bg2">
                    <a:lumMod val="10000"/>
                  </a:schemeClr>
                </a:solidFill>
                <a:latin typeface="Avenir Black" panose="02000503020000020003" pitchFamily="2" charset="0"/>
              </a:rPr>
              <a:t>Lebanon Vehicle sharing initiative</a:t>
            </a:r>
            <a:endParaRPr lang="en-GB" sz="5000" b="1" dirty="0">
              <a:solidFill>
                <a:schemeClr val="bg2">
                  <a:lumMod val="10000"/>
                </a:schemeClr>
              </a:solidFill>
              <a:latin typeface="Avenir Black" panose="02000503020000020003" pitchFamily="2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3F68FDE-576C-8249-8FCF-9C34E0D933E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61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2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0D043A-7DF2-49C6-8FAE-70065F185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48" y="1595414"/>
            <a:ext cx="10149159" cy="3797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b="1" dirty="0" err="1">
                <a:solidFill>
                  <a:srgbClr val="4B7CA8"/>
                </a:solidFill>
                <a:latin typeface="Avenir Roman" panose="02000503020000020003" pitchFamily="2" charset="0"/>
              </a:rPr>
              <a:t>What</a:t>
            </a:r>
            <a:r>
              <a:rPr lang="es-ES" sz="2400" b="1" dirty="0">
                <a:solidFill>
                  <a:srgbClr val="4B7CA8"/>
                </a:solidFill>
                <a:latin typeface="Avenir Roman" panose="02000503020000020003" pitchFamily="2" charset="0"/>
              </a:rPr>
              <a:t> </a:t>
            </a:r>
            <a:r>
              <a:rPr lang="es-ES" sz="2400" b="1" dirty="0" err="1">
                <a:solidFill>
                  <a:srgbClr val="4B7CA8"/>
                </a:solidFill>
                <a:latin typeface="Avenir Roman" panose="02000503020000020003" pitchFamily="2" charset="0"/>
              </a:rPr>
              <a:t>is</a:t>
            </a:r>
            <a:r>
              <a:rPr lang="es-ES" sz="2400" b="1" dirty="0">
                <a:solidFill>
                  <a:srgbClr val="4B7CA8"/>
                </a:solidFill>
                <a:latin typeface="Avenir Roman" panose="02000503020000020003" pitchFamily="2" charset="0"/>
              </a:rPr>
              <a:t> </a:t>
            </a:r>
            <a:r>
              <a:rPr lang="es-ES" sz="2400" b="1" dirty="0" err="1">
                <a:solidFill>
                  <a:srgbClr val="4B7CA8"/>
                </a:solidFill>
                <a:latin typeface="Avenir Roman" panose="02000503020000020003" pitchFamily="2" charset="0"/>
              </a:rPr>
              <a:t>the</a:t>
            </a:r>
            <a:r>
              <a:rPr lang="es-ES" sz="2400" b="1" dirty="0">
                <a:solidFill>
                  <a:srgbClr val="4B7CA8"/>
                </a:solidFill>
                <a:latin typeface="Avenir Roman" panose="02000503020000020003" pitchFamily="2" charset="0"/>
              </a:rPr>
              <a:t> </a:t>
            </a:r>
            <a:r>
              <a:rPr lang="es-ES" sz="2400" b="1" dirty="0" err="1">
                <a:solidFill>
                  <a:srgbClr val="4B7CA8"/>
                </a:solidFill>
                <a:latin typeface="Avenir Roman" panose="02000503020000020003" pitchFamily="2" charset="0"/>
              </a:rPr>
              <a:t>problem</a:t>
            </a:r>
            <a:r>
              <a:rPr lang="es-ES" sz="2400" b="1" dirty="0">
                <a:solidFill>
                  <a:srgbClr val="4B7CA8"/>
                </a:solidFill>
                <a:latin typeface="Avenir Roman" panose="02000503020000020003" pitchFamily="2" charset="0"/>
              </a:rPr>
              <a:t>?</a:t>
            </a:r>
          </a:p>
          <a:p>
            <a:pPr marL="320675" indent="-320675">
              <a:buNone/>
            </a:pPr>
            <a:r>
              <a:rPr lang="es-ES" sz="2400" dirty="0">
                <a:latin typeface="Avenir Roman" panose="02000503020000020003" pitchFamily="2" charset="0"/>
              </a:rPr>
              <a:t>-	</a:t>
            </a:r>
            <a:r>
              <a:rPr lang="es-ES" sz="2400" dirty="0" err="1">
                <a:latin typeface="Avenir Roman" panose="02000503020000020003" pitchFamily="2" charset="0"/>
              </a:rPr>
              <a:t>Cost</a:t>
            </a:r>
            <a:r>
              <a:rPr lang="es-ES" sz="2400" dirty="0">
                <a:latin typeface="Avenir Roman" panose="02000503020000020003" pitchFamily="2" charset="0"/>
              </a:rPr>
              <a:t> of fleet </a:t>
            </a:r>
            <a:r>
              <a:rPr lang="es-ES" sz="2400" dirty="0" err="1">
                <a:latin typeface="Avenir Roman" panose="02000503020000020003" pitchFamily="2" charset="0"/>
              </a:rPr>
              <a:t>operations</a:t>
            </a:r>
            <a:r>
              <a:rPr lang="es-ES" sz="2400" dirty="0">
                <a:latin typeface="Avenir Roman" panose="02000503020000020003" pitchFamily="2" charset="0"/>
              </a:rPr>
              <a:t> / fuel</a:t>
            </a:r>
          </a:p>
          <a:p>
            <a:pPr marL="320675" indent="-320675">
              <a:buNone/>
            </a:pPr>
            <a:r>
              <a:rPr lang="es-ES" sz="2400" dirty="0">
                <a:latin typeface="Avenir Roman" panose="02000503020000020003" pitchFamily="2" charset="0"/>
              </a:rPr>
              <a:t>-	Co2 </a:t>
            </a:r>
            <a:r>
              <a:rPr lang="es-ES" sz="2400" dirty="0" err="1">
                <a:latin typeface="Avenir Roman" panose="02000503020000020003" pitchFamily="2" charset="0"/>
              </a:rPr>
              <a:t>eq</a:t>
            </a:r>
            <a:r>
              <a:rPr lang="es-ES" sz="2400" dirty="0">
                <a:latin typeface="Avenir Roman" panose="02000503020000020003" pitchFamily="2" charset="0"/>
              </a:rPr>
              <a:t>. </a:t>
            </a:r>
            <a:r>
              <a:rPr lang="es-ES" sz="2400" dirty="0" err="1">
                <a:latin typeface="Avenir Roman" panose="02000503020000020003" pitchFamily="2" charset="0"/>
              </a:rPr>
              <a:t>emissions</a:t>
            </a:r>
            <a:endParaRPr lang="es-ES" sz="24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endParaRPr lang="es-ES" sz="24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r>
              <a:rPr lang="es-ES" sz="2400" b="1" dirty="0" err="1">
                <a:solidFill>
                  <a:srgbClr val="4B7CA8"/>
                </a:solidFill>
                <a:latin typeface="Avenir Roman" panose="02000503020000020003" pitchFamily="2" charset="0"/>
              </a:rPr>
              <a:t>What</a:t>
            </a:r>
            <a:r>
              <a:rPr lang="es-ES" sz="2400" b="1" dirty="0">
                <a:solidFill>
                  <a:srgbClr val="4B7CA8"/>
                </a:solidFill>
                <a:latin typeface="Avenir Roman" panose="02000503020000020003" pitchFamily="2" charset="0"/>
              </a:rPr>
              <a:t> </a:t>
            </a:r>
            <a:r>
              <a:rPr lang="es-ES" sz="2400" b="1" dirty="0" err="1">
                <a:solidFill>
                  <a:srgbClr val="4B7CA8"/>
                </a:solidFill>
                <a:latin typeface="Avenir Roman" panose="02000503020000020003" pitchFamily="2" charset="0"/>
              </a:rPr>
              <a:t>is</a:t>
            </a:r>
            <a:r>
              <a:rPr lang="es-ES" sz="2400" b="1" dirty="0">
                <a:solidFill>
                  <a:srgbClr val="4B7CA8"/>
                </a:solidFill>
                <a:latin typeface="Avenir Roman" panose="02000503020000020003" pitchFamily="2" charset="0"/>
              </a:rPr>
              <a:t> </a:t>
            </a:r>
            <a:r>
              <a:rPr lang="es-ES" sz="2400" b="1" dirty="0" err="1">
                <a:solidFill>
                  <a:srgbClr val="4B7CA8"/>
                </a:solidFill>
                <a:latin typeface="Avenir Roman" panose="02000503020000020003" pitchFamily="2" charset="0"/>
              </a:rPr>
              <a:t>the</a:t>
            </a:r>
            <a:r>
              <a:rPr lang="es-ES" sz="2400" b="1" dirty="0">
                <a:solidFill>
                  <a:srgbClr val="4B7CA8"/>
                </a:solidFill>
                <a:latin typeface="Avenir Roman" panose="02000503020000020003" pitchFamily="2" charset="0"/>
              </a:rPr>
              <a:t> </a:t>
            </a:r>
            <a:r>
              <a:rPr lang="es-ES" sz="2400" b="1" dirty="0" err="1">
                <a:solidFill>
                  <a:srgbClr val="4B7CA8"/>
                </a:solidFill>
                <a:latin typeface="Avenir Roman" panose="02000503020000020003" pitchFamily="2" charset="0"/>
              </a:rPr>
              <a:t>opportunity</a:t>
            </a:r>
            <a:r>
              <a:rPr lang="es-ES" sz="2400" b="1" dirty="0">
                <a:solidFill>
                  <a:srgbClr val="4B7CA8"/>
                </a:solidFill>
                <a:latin typeface="Avenir Roman" panose="02000503020000020003" pitchFamily="2" charset="0"/>
              </a:rPr>
              <a:t>?</a:t>
            </a:r>
          </a:p>
          <a:p>
            <a:pPr marL="366713" indent="-352425">
              <a:buNone/>
            </a:pPr>
            <a:r>
              <a:rPr lang="es-ES" sz="2400" dirty="0">
                <a:latin typeface="Avenir Roman" panose="02000503020000020003" pitchFamily="2" charset="0"/>
              </a:rPr>
              <a:t>-	</a:t>
            </a:r>
            <a:r>
              <a:rPr lang="es-ES" sz="2400" dirty="0" err="1">
                <a:latin typeface="Avenir Roman" panose="02000503020000020003" pitchFamily="2" charset="0"/>
              </a:rPr>
              <a:t>Concurrency</a:t>
            </a:r>
            <a:r>
              <a:rPr lang="es-ES" sz="2400" dirty="0">
                <a:latin typeface="Avenir Roman" panose="02000503020000020003" pitchFamily="2" charset="0"/>
              </a:rPr>
              <a:t> of </a:t>
            </a:r>
            <a:r>
              <a:rPr lang="es-ES" sz="2400" dirty="0" err="1">
                <a:latin typeface="Avenir Roman" panose="02000503020000020003" pitchFamily="2" charset="0"/>
              </a:rPr>
              <a:t>routes</a:t>
            </a:r>
            <a:r>
              <a:rPr lang="es-ES" sz="2400" dirty="0">
                <a:latin typeface="Avenir Roman" panose="02000503020000020003" pitchFamily="2" charset="0"/>
              </a:rPr>
              <a:t>/</a:t>
            </a:r>
            <a:r>
              <a:rPr lang="es-ES" sz="2400" dirty="0" err="1">
                <a:latin typeface="Avenir Roman" panose="02000503020000020003" pitchFamily="2" charset="0"/>
              </a:rPr>
              <a:t>journeys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used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by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NGOs</a:t>
            </a:r>
            <a:endParaRPr lang="es-ES" sz="2400" dirty="0">
              <a:latin typeface="Avenir Roman" panose="02000503020000020003" pitchFamily="2" charset="0"/>
            </a:endParaRPr>
          </a:p>
          <a:p>
            <a:pPr marL="366713" indent="-352425">
              <a:buNone/>
            </a:pPr>
            <a:r>
              <a:rPr lang="es-ES" sz="2400" dirty="0">
                <a:latin typeface="Avenir Roman" panose="02000503020000020003" pitchFamily="2" charset="0"/>
              </a:rPr>
              <a:t>-	</a:t>
            </a:r>
            <a:r>
              <a:rPr lang="es-ES" sz="2400" dirty="0" err="1">
                <a:latin typeface="Avenir Roman" panose="02000503020000020003" pitchFamily="2" charset="0"/>
              </a:rPr>
              <a:t>Costs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reduction</a:t>
            </a:r>
            <a:r>
              <a:rPr lang="es-ES" sz="2400" dirty="0">
                <a:latin typeface="Avenir Roman" panose="02000503020000020003" pitchFamily="2" charset="0"/>
              </a:rPr>
              <a:t> = Co2 </a:t>
            </a:r>
            <a:r>
              <a:rPr lang="es-ES" sz="2400" dirty="0" err="1">
                <a:latin typeface="Avenir Roman" panose="02000503020000020003" pitchFamily="2" charset="0"/>
              </a:rPr>
              <a:t>eq</a:t>
            </a:r>
            <a:r>
              <a:rPr lang="es-ES" sz="2400" dirty="0">
                <a:latin typeface="Avenir Roman" panose="02000503020000020003" pitchFamily="2" charset="0"/>
              </a:rPr>
              <a:t>. </a:t>
            </a:r>
            <a:r>
              <a:rPr lang="es-ES" sz="2400" dirty="0" err="1">
                <a:latin typeface="Avenir Roman" panose="02000503020000020003" pitchFamily="2" charset="0"/>
              </a:rPr>
              <a:t>Emissions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reduction</a:t>
            </a:r>
            <a:endParaRPr lang="es-ES" sz="2400" dirty="0">
              <a:latin typeface="Avenir Roman" panose="02000503020000020003" pitchFamily="2" charset="0"/>
            </a:endParaRPr>
          </a:p>
          <a:p>
            <a:pPr marL="366713" indent="-352425">
              <a:buNone/>
            </a:pPr>
            <a:r>
              <a:rPr lang="es-ES" sz="2400" dirty="0">
                <a:latin typeface="Avenir Roman" panose="02000503020000020003" pitchFamily="2" charset="0"/>
              </a:rPr>
              <a:t>-	</a:t>
            </a:r>
            <a:r>
              <a:rPr lang="es-ES" sz="2400" dirty="0" err="1">
                <a:latin typeface="Avenir Roman" panose="02000503020000020003" pitchFamily="2" charset="0"/>
              </a:rPr>
              <a:t>Walking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the</a:t>
            </a:r>
            <a:r>
              <a:rPr lang="es-ES" sz="2400" dirty="0">
                <a:latin typeface="Avenir Roman" panose="02000503020000020003" pitchFamily="2" charset="0"/>
              </a:rPr>
              <a:t> talk of </a:t>
            </a:r>
            <a:r>
              <a:rPr lang="es-ES" sz="2400" dirty="0" err="1">
                <a:latin typeface="Avenir Roman" panose="02000503020000020003" pitchFamily="2" charset="0"/>
              </a:rPr>
              <a:t>environmental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footprint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reduction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commitments</a:t>
            </a:r>
            <a:endParaRPr lang="es-ES" sz="2400" dirty="0">
              <a:latin typeface="Avenir Roman" panose="02000503020000020003" pitchFamily="2" charset="0"/>
            </a:endParaRPr>
          </a:p>
          <a:p>
            <a:endParaRPr lang="es-ES" dirty="0"/>
          </a:p>
          <a:p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9D591F-9616-4E21-912D-0317448B2D56}"/>
              </a:ext>
            </a:extLst>
          </p:cNvPr>
          <p:cNvSpPr txBox="1"/>
          <p:nvPr/>
        </p:nvSpPr>
        <p:spPr>
          <a:xfrm>
            <a:off x="9318262" y="6227524"/>
            <a:ext cx="268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Lebanon </a:t>
            </a:r>
            <a:r>
              <a:rPr lang="es-ES" dirty="0" err="1">
                <a:solidFill>
                  <a:schemeClr val="accent1"/>
                </a:solidFill>
              </a:rPr>
              <a:t>Vehicle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Sharing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02E5512-BE3F-8440-A66D-E5A5638B5CB9}"/>
              </a:ext>
            </a:extLst>
          </p:cNvPr>
          <p:cNvSpPr txBox="1">
            <a:spLocks/>
          </p:cNvSpPr>
          <p:nvPr/>
        </p:nvSpPr>
        <p:spPr>
          <a:xfrm>
            <a:off x="310948" y="222523"/>
            <a:ext cx="6358973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Lebanon Project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Background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909AB83-1415-D547-B53E-078CCB741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D8326FA-5FF5-AD43-9E27-CDECB9E26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593" y="1303150"/>
            <a:ext cx="4646908" cy="2323454"/>
          </a:xfrm>
          <a:prstGeom prst="rect">
            <a:avLst/>
          </a:prstGeom>
          <a:effectLst>
            <a:reflection stA="24000" endPos="74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707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787B8-BBC9-4BE0-8876-5D8E7979A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948" y="1964851"/>
            <a:ext cx="7815470" cy="2928298"/>
          </a:xfrm>
        </p:spPr>
        <p:txBody>
          <a:bodyPr/>
          <a:lstStyle/>
          <a:p>
            <a:r>
              <a:rPr lang="es-ES" sz="2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Costs</a:t>
            </a:r>
            <a:r>
              <a:rPr lang="es-ES" sz="24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reduction</a:t>
            </a:r>
            <a:endParaRPr lang="es-ES" sz="2400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r>
              <a:rPr lang="es-ES" sz="2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Environmental</a:t>
            </a:r>
            <a:r>
              <a:rPr lang="es-ES" sz="24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footprint</a:t>
            </a:r>
            <a:r>
              <a:rPr lang="es-ES" sz="24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reduction</a:t>
            </a:r>
            <a:endParaRPr lang="es-ES" sz="2400" dirty="0">
              <a:solidFill>
                <a:srgbClr val="FF0000"/>
              </a:solidFill>
              <a:latin typeface="Avenir Roman" panose="02000503020000020003" pitchFamily="2" charset="0"/>
            </a:endParaRPr>
          </a:p>
          <a:p>
            <a:r>
              <a:rPr lang="es-ES" sz="2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Develop</a:t>
            </a:r>
            <a:r>
              <a:rPr lang="es-ES" sz="2400" dirty="0">
                <a:solidFill>
                  <a:srgbClr val="FF0000"/>
                </a:solidFill>
                <a:latin typeface="Avenir Roman" panose="02000503020000020003" pitchFamily="2" charset="0"/>
              </a:rPr>
              <a:t> a </a:t>
            </a:r>
            <a:r>
              <a:rPr lang="es-ES" sz="2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proof</a:t>
            </a:r>
            <a:r>
              <a:rPr lang="es-ES" sz="2400" dirty="0">
                <a:solidFill>
                  <a:srgbClr val="FF0000"/>
                </a:solidFill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solidFill>
                  <a:srgbClr val="FF0000"/>
                </a:solidFill>
                <a:latin typeface="Avenir Roman" panose="02000503020000020003" pitchFamily="2" charset="0"/>
              </a:rPr>
              <a:t>of</a:t>
            </a:r>
            <a:r>
              <a:rPr lang="es-ES" sz="2400" dirty="0">
                <a:solidFill>
                  <a:srgbClr val="FF0000"/>
                </a:solidFill>
                <a:latin typeface="Avenir Roman" panose="02000503020000020003" pitchFamily="2" charset="0"/>
              </a:rPr>
              <a:t> concept</a:t>
            </a:r>
          </a:p>
          <a:p>
            <a:endParaRPr lang="es-ES" sz="2400" dirty="0">
              <a:latin typeface="Avenir Roman" panose="02000503020000020003" pitchFamily="2" charset="0"/>
            </a:endParaRPr>
          </a:p>
          <a:p>
            <a:r>
              <a:rPr lang="es-ES" sz="2400" dirty="0" err="1">
                <a:latin typeface="Avenir Roman" panose="02000503020000020003" pitchFamily="2" charset="0"/>
              </a:rPr>
              <a:t>Lebanon’s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reduced</a:t>
            </a:r>
            <a:r>
              <a:rPr lang="es-ES" sz="2400" dirty="0">
                <a:latin typeface="Avenir Roman" panose="02000503020000020003" pitchFamily="2" charset="0"/>
              </a:rPr>
              <a:t> </a:t>
            </a:r>
            <a:r>
              <a:rPr lang="es-ES" sz="2400" dirty="0" err="1">
                <a:latin typeface="Avenir Roman" panose="02000503020000020003" pitchFamily="2" charset="0"/>
              </a:rPr>
              <a:t>traffic</a:t>
            </a:r>
            <a:r>
              <a:rPr lang="es-ES" sz="2400" dirty="0">
                <a:latin typeface="Avenir Roman" panose="02000503020000020003" pitchFamily="2" charset="0"/>
              </a:rPr>
              <a:t>, </a:t>
            </a:r>
            <a:r>
              <a:rPr lang="es-ES" sz="2400" dirty="0" err="1">
                <a:latin typeface="Avenir Roman" panose="02000503020000020003" pitchFamily="2" charset="0"/>
              </a:rPr>
              <a:t>pollution</a:t>
            </a:r>
            <a:endParaRPr lang="es-ES" sz="2400" dirty="0">
              <a:latin typeface="Avenir Roman" panose="02000503020000020003" pitchFamily="2" charset="0"/>
            </a:endParaRPr>
          </a:p>
          <a:p>
            <a:r>
              <a:rPr lang="es-ES" sz="2400" dirty="0" err="1">
                <a:latin typeface="Avenir Roman" panose="02000503020000020003" pitchFamily="2" charset="0"/>
              </a:rPr>
              <a:t>Coherence</a:t>
            </a:r>
            <a:r>
              <a:rPr lang="es-ES" sz="2400" dirty="0">
                <a:latin typeface="Avenir Roman" panose="02000503020000020003" pitchFamily="2" charset="0"/>
              </a:rPr>
              <a:t>, </a:t>
            </a:r>
            <a:r>
              <a:rPr lang="es-ES" sz="2400" dirty="0" err="1">
                <a:latin typeface="Avenir Roman" panose="02000503020000020003" pitchFamily="2" charset="0"/>
              </a:rPr>
              <a:t>exemplarity</a:t>
            </a:r>
            <a:r>
              <a:rPr lang="es-ES" sz="2400" dirty="0">
                <a:latin typeface="Avenir Roman" panose="02000503020000020003" pitchFamily="2" charset="0"/>
              </a:rPr>
              <a:t>, lead by </a:t>
            </a:r>
            <a:r>
              <a:rPr lang="es-ES" sz="2400" dirty="0" err="1">
                <a:latin typeface="Avenir Roman" panose="02000503020000020003" pitchFamily="2" charset="0"/>
              </a:rPr>
              <a:t>example</a:t>
            </a:r>
            <a:endParaRPr lang="es-ES" sz="2400" dirty="0">
              <a:latin typeface="Avenir Roman" panose="020005030200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F99659C-5E9E-4EF1-A4D8-99AAB6493232}"/>
              </a:ext>
            </a:extLst>
          </p:cNvPr>
          <p:cNvSpPr txBox="1"/>
          <p:nvPr/>
        </p:nvSpPr>
        <p:spPr>
          <a:xfrm>
            <a:off x="9338872" y="6026046"/>
            <a:ext cx="268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Lebanon </a:t>
            </a:r>
            <a:r>
              <a:rPr lang="es-ES" dirty="0" err="1">
                <a:solidFill>
                  <a:schemeClr val="accent1"/>
                </a:solidFill>
              </a:rPr>
              <a:t>Vehicle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 err="1">
                <a:solidFill>
                  <a:schemeClr val="accent1"/>
                </a:solidFill>
              </a:rPr>
              <a:t>Sharing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A0DA424-C241-4ABC-86D7-E863B16CF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807" y="1246267"/>
            <a:ext cx="2543175" cy="18002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36F4E7-ECBC-4A19-BDDE-2D6F532C8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289" y="3227522"/>
            <a:ext cx="3628212" cy="243646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9865C7F-F127-4540-B388-90A18D025FEA}"/>
              </a:ext>
            </a:extLst>
          </p:cNvPr>
          <p:cNvSpPr txBox="1">
            <a:spLocks/>
          </p:cNvSpPr>
          <p:nvPr/>
        </p:nvSpPr>
        <p:spPr>
          <a:xfrm>
            <a:off x="310948" y="222523"/>
            <a:ext cx="6358973" cy="6143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b="1" dirty="0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Lebanon Project </a:t>
            </a:r>
            <a:r>
              <a:rPr lang="es-ES" sz="3000" b="1" dirty="0" err="1">
                <a:latin typeface="Avenir Roman" panose="02000503020000020003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Objectives</a:t>
            </a:r>
            <a:endParaRPr lang="en-GB" sz="3000" b="1" dirty="0">
              <a:latin typeface="Avenir Roman" panose="02000503020000020003" pitchFamily="2" charset="0"/>
              <a:ea typeface="MS Gothic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BD0F4910-BC70-BB45-94DB-01ACF24DE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7513" y="222523"/>
            <a:ext cx="1423988" cy="52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16904</TotalTime>
  <Words>877</Words>
  <Application>Microsoft Macintosh PowerPoint</Application>
  <PresentationFormat>Breedbeeld</PresentationFormat>
  <Paragraphs>145</Paragraphs>
  <Slides>17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MS Gothic</vt:lpstr>
      <vt:lpstr>Arial</vt:lpstr>
      <vt:lpstr>Avenir</vt:lpstr>
      <vt:lpstr>Avenir Black</vt:lpstr>
      <vt:lpstr>Avenir Roman</vt:lpstr>
      <vt:lpstr>Calibri</vt:lpstr>
      <vt:lpstr>Calibri Light</vt:lpstr>
      <vt:lpstr>Times New Roman</vt:lpstr>
      <vt:lpstr>Tema de Office</vt:lpstr>
      <vt:lpstr>Lebanon Vehicle sharing initiative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Lebanon Vehicle sharing initiative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Vehicle sharing</dc:title>
  <dc:creator>Cyril Pierrot</dc:creator>
  <cp:lastModifiedBy>Renate Boere</cp:lastModifiedBy>
  <cp:revision>85</cp:revision>
  <cp:lastPrinted>2022-07-20T13:56:31Z</cp:lastPrinted>
  <dcterms:created xsi:type="dcterms:W3CDTF">2022-04-11T07:42:07Z</dcterms:created>
  <dcterms:modified xsi:type="dcterms:W3CDTF">2023-02-20T19:45:32Z</dcterms:modified>
</cp:coreProperties>
</file>